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44"/>
  </p:notesMasterIdLst>
  <p:handoutMasterIdLst>
    <p:handoutMasterId r:id="rId45"/>
  </p:handoutMasterIdLst>
  <p:sldIdLst>
    <p:sldId id="256" r:id="rId5"/>
    <p:sldId id="258" r:id="rId6"/>
    <p:sldId id="260" r:id="rId7"/>
    <p:sldId id="302" r:id="rId8"/>
    <p:sldId id="261" r:id="rId9"/>
    <p:sldId id="262" r:id="rId10"/>
    <p:sldId id="350" r:id="rId11"/>
    <p:sldId id="303" r:id="rId12"/>
    <p:sldId id="264" r:id="rId13"/>
    <p:sldId id="265" r:id="rId14"/>
    <p:sldId id="266" r:id="rId15"/>
    <p:sldId id="268" r:id="rId16"/>
    <p:sldId id="269" r:id="rId17"/>
    <p:sldId id="382" r:id="rId18"/>
    <p:sldId id="271" r:id="rId19"/>
    <p:sldId id="272" r:id="rId20"/>
    <p:sldId id="328" r:id="rId21"/>
    <p:sldId id="273" r:id="rId22"/>
    <p:sldId id="279" r:id="rId23"/>
    <p:sldId id="283" r:id="rId24"/>
    <p:sldId id="312" r:id="rId25"/>
    <p:sldId id="284" r:id="rId26"/>
    <p:sldId id="285" r:id="rId27"/>
    <p:sldId id="286" r:id="rId28"/>
    <p:sldId id="315" r:id="rId29"/>
    <p:sldId id="351" r:id="rId30"/>
    <p:sldId id="317" r:id="rId31"/>
    <p:sldId id="356" r:id="rId32"/>
    <p:sldId id="291" r:id="rId33"/>
    <p:sldId id="304" r:id="rId34"/>
    <p:sldId id="355" r:id="rId35"/>
    <p:sldId id="316" r:id="rId36"/>
    <p:sldId id="326" r:id="rId37"/>
    <p:sldId id="380" r:id="rId38"/>
    <p:sldId id="295" r:id="rId39"/>
    <p:sldId id="306" r:id="rId40"/>
    <p:sldId id="354" r:id="rId41"/>
    <p:sldId id="384" r:id="rId42"/>
    <p:sldId id="298"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Wegel" initials="CW" lastIdx="2" clrIdx="0">
    <p:extLst>
      <p:ext uri="{19B8F6BF-5375-455C-9EA6-DF929625EA0E}">
        <p15:presenceInfo xmlns:p15="http://schemas.microsoft.com/office/powerpoint/2012/main" userId="8f16b72bd7ef59ea" providerId="Windows Live"/>
      </p:ext>
    </p:extLst>
  </p:cmAuthor>
  <p:cmAuthor id="2" name="Dunifon, Carolyn" initials="DC" lastIdx="1" clrIdx="1">
    <p:extLst>
      <p:ext uri="{19B8F6BF-5375-455C-9EA6-DF929625EA0E}">
        <p15:presenceInfo xmlns:p15="http://schemas.microsoft.com/office/powerpoint/2012/main" userId="S::cdunifon@iu.edu::afad4a30-a6c3-4c71-aa1b-f9de69bb9f6c" providerId="AD"/>
      </p:ext>
    </p:extLst>
  </p:cmAuthor>
  <p:cmAuthor id="3" name="Jimoh, Vanessa Ngozi" initials="JVN" lastIdx="6" clrIdx="2">
    <p:extLst>
      <p:ext uri="{19B8F6BF-5375-455C-9EA6-DF929625EA0E}">
        <p15:presenceInfo xmlns:p15="http://schemas.microsoft.com/office/powerpoint/2012/main" userId="S::vjimoh@iu.edu::072842a0-ea97-4137-acfa-9dddc565d6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2" autoAdjust="0"/>
    <p:restoredTop sz="86420" autoAdjust="0"/>
  </p:normalViewPr>
  <p:slideViewPr>
    <p:cSldViewPr snapToGrid="0">
      <p:cViewPr varScale="1">
        <p:scale>
          <a:sx n="95" d="100"/>
          <a:sy n="95" d="100"/>
        </p:scale>
        <p:origin x="8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8C4D4-BDA3-4217-ABD7-5ACD7FCD972F}" type="doc">
      <dgm:prSet loTypeId="urn:microsoft.com/office/officeart/2005/8/layout/lProcess3" loCatId="process" qsTypeId="urn:microsoft.com/office/officeart/2005/8/quickstyle/simple4" qsCatId="simple" csTypeId="urn:microsoft.com/office/officeart/2005/8/colors/colorful2" csCatId="colorful" phldr="1"/>
      <dgm:spPr/>
      <dgm:t>
        <a:bodyPr/>
        <a:lstStyle/>
        <a:p>
          <a:endParaRPr lang="en-US"/>
        </a:p>
      </dgm:t>
    </dgm:pt>
    <dgm:pt modelId="{7C95BBAE-921A-48B8-8D84-D60E9E08718C}">
      <dgm:prSet phldrT="[Text]"/>
      <dgm:spPr/>
      <dgm:t>
        <a:bodyPr/>
        <a:lstStyle/>
        <a:p>
          <a:r>
            <a:rPr lang="en-US" dirty="0"/>
            <a:t>Blood Collection</a:t>
          </a:r>
        </a:p>
      </dgm:t>
    </dgm:pt>
    <dgm:pt modelId="{A45ACA90-AE8B-4602-B188-E0E509EE81A5}" type="parTrans" cxnId="{CEA5518F-117A-49B2-9266-2DD282A2B798}">
      <dgm:prSet/>
      <dgm:spPr/>
      <dgm:t>
        <a:bodyPr/>
        <a:lstStyle/>
        <a:p>
          <a:endParaRPr lang="en-US"/>
        </a:p>
      </dgm:t>
    </dgm:pt>
    <dgm:pt modelId="{97C870DB-15BD-41B6-A675-9C1C6D23F403}" type="sibTrans" cxnId="{CEA5518F-117A-49B2-9266-2DD282A2B798}">
      <dgm:prSet/>
      <dgm:spPr/>
      <dgm:t>
        <a:bodyPr/>
        <a:lstStyle/>
        <a:p>
          <a:endParaRPr lang="en-US"/>
        </a:p>
      </dgm:t>
    </dgm:pt>
    <dgm:pt modelId="{2EC9B029-4D6A-4DAA-8A20-8E2047693928}">
      <dgm:prSet phldrT="[Text]"/>
      <dgm:spPr/>
      <dgm:t>
        <a:bodyPr/>
        <a:lstStyle/>
        <a:p>
          <a:r>
            <a:rPr lang="en-US" dirty="0"/>
            <a:t>15-30 Minutes</a:t>
          </a:r>
        </a:p>
      </dgm:t>
    </dgm:pt>
    <dgm:pt modelId="{DC5C9C8B-3D51-4767-BE52-BD36EDE03192}" type="parTrans" cxnId="{3495D08F-D023-4B09-94A4-143121DD3411}">
      <dgm:prSet/>
      <dgm:spPr/>
      <dgm:t>
        <a:bodyPr/>
        <a:lstStyle/>
        <a:p>
          <a:endParaRPr lang="en-US"/>
        </a:p>
      </dgm:t>
    </dgm:pt>
    <dgm:pt modelId="{187BF0EB-5E48-422C-BEA2-CEAB8FA8461D}" type="sibTrans" cxnId="{3495D08F-D023-4B09-94A4-143121DD3411}">
      <dgm:prSet/>
      <dgm:spPr/>
      <dgm:t>
        <a:bodyPr/>
        <a:lstStyle/>
        <a:p>
          <a:endParaRPr lang="en-US"/>
        </a:p>
      </dgm:t>
    </dgm:pt>
    <dgm:pt modelId="{1859A837-58DE-4DDA-B081-316EAFF53D1B}">
      <dgm:prSet/>
      <dgm:spPr/>
      <dgm:t>
        <a:bodyPr/>
        <a:lstStyle/>
        <a:p>
          <a:r>
            <a:rPr lang="en-US" dirty="0"/>
            <a:t>Invert all tubes 8x to mix</a:t>
          </a:r>
        </a:p>
      </dgm:t>
    </dgm:pt>
    <dgm:pt modelId="{04B30542-6D8D-46C6-88DE-6862D895A5F4}" type="parTrans" cxnId="{4277CAF5-5CC9-4ED2-ACEE-BC5B90CC1F3C}">
      <dgm:prSet/>
      <dgm:spPr/>
      <dgm:t>
        <a:bodyPr/>
        <a:lstStyle/>
        <a:p>
          <a:endParaRPr lang="en-US"/>
        </a:p>
      </dgm:t>
    </dgm:pt>
    <dgm:pt modelId="{207172D7-219D-467E-AE5C-541DCAD87BBC}" type="sibTrans" cxnId="{4277CAF5-5CC9-4ED2-ACEE-BC5B90CC1F3C}">
      <dgm:prSet/>
      <dgm:spPr/>
      <dgm:t>
        <a:bodyPr/>
        <a:lstStyle/>
        <a:p>
          <a:endParaRPr lang="en-US"/>
        </a:p>
      </dgm:t>
    </dgm:pt>
    <dgm:pt modelId="{03618854-A90A-4268-8D53-B4B425FB0E65}">
      <dgm:prSet/>
      <dgm:spPr/>
      <dgm:t>
        <a:bodyPr/>
        <a:lstStyle/>
        <a:p>
          <a:r>
            <a:rPr lang="en-US" dirty="0"/>
            <a:t>Centrifuge EDTA tubes</a:t>
          </a:r>
        </a:p>
      </dgm:t>
    </dgm:pt>
    <dgm:pt modelId="{B0F86F23-33B4-4AD1-ACD8-EB24130FB611}" type="parTrans" cxnId="{FD8C2175-4B25-46F3-B054-4FEACFC6B562}">
      <dgm:prSet/>
      <dgm:spPr/>
      <dgm:t>
        <a:bodyPr/>
        <a:lstStyle/>
        <a:p>
          <a:endParaRPr lang="en-US"/>
        </a:p>
      </dgm:t>
    </dgm:pt>
    <dgm:pt modelId="{BE980F8A-ECC4-421F-8035-201A7E372ADA}" type="sibTrans" cxnId="{FD8C2175-4B25-46F3-B054-4FEACFC6B562}">
      <dgm:prSet/>
      <dgm:spPr/>
      <dgm:t>
        <a:bodyPr/>
        <a:lstStyle/>
        <a:p>
          <a:endParaRPr lang="en-US"/>
        </a:p>
      </dgm:t>
    </dgm:pt>
    <dgm:pt modelId="{15ABCCE6-4F78-4273-8CA9-31AEEBC21196}">
      <dgm:prSet/>
      <dgm:spPr/>
      <dgm:t>
        <a:bodyPr/>
        <a:lstStyle/>
        <a:p>
          <a:r>
            <a:rPr lang="en-US" dirty="0"/>
            <a:t>Aliquot plasma</a:t>
          </a:r>
        </a:p>
      </dgm:t>
    </dgm:pt>
    <dgm:pt modelId="{26EB9A9B-0974-4625-AD2A-2BFAD94593D1}" type="parTrans" cxnId="{E916BCD0-1DC9-493D-9603-402CE7CFEEDD}">
      <dgm:prSet/>
      <dgm:spPr/>
      <dgm:t>
        <a:bodyPr/>
        <a:lstStyle/>
        <a:p>
          <a:endParaRPr lang="en-US"/>
        </a:p>
      </dgm:t>
    </dgm:pt>
    <dgm:pt modelId="{2755343F-A798-43AD-8FC0-2D353EEA5CD1}" type="sibTrans" cxnId="{E916BCD0-1DC9-493D-9603-402CE7CFEEDD}">
      <dgm:prSet/>
      <dgm:spPr/>
      <dgm:t>
        <a:bodyPr/>
        <a:lstStyle/>
        <a:p>
          <a:endParaRPr lang="en-US"/>
        </a:p>
      </dgm:t>
    </dgm:pt>
    <dgm:pt modelId="{C07AC59A-6E52-4D08-A5ED-3872C150BDBE}">
      <dgm:prSet/>
      <dgm:spPr/>
      <dgm:t>
        <a:bodyPr/>
        <a:lstStyle/>
        <a:p>
          <a:r>
            <a:rPr lang="en-US" dirty="0"/>
            <a:t>90-120 Minutes</a:t>
          </a:r>
        </a:p>
      </dgm:t>
    </dgm:pt>
    <dgm:pt modelId="{ECDA3F5A-AA4F-4356-A27F-B30C92034EC5}" type="parTrans" cxnId="{EFE3DFA2-FE5C-43D7-A125-02698F460831}">
      <dgm:prSet/>
      <dgm:spPr/>
      <dgm:t>
        <a:bodyPr/>
        <a:lstStyle/>
        <a:p>
          <a:endParaRPr lang="en-US"/>
        </a:p>
      </dgm:t>
    </dgm:pt>
    <dgm:pt modelId="{99B04D12-07CE-4B7C-B728-617621C7266C}" type="sibTrans" cxnId="{EFE3DFA2-FE5C-43D7-A125-02698F460831}">
      <dgm:prSet/>
      <dgm:spPr/>
      <dgm:t>
        <a:bodyPr/>
        <a:lstStyle/>
        <a:p>
          <a:endParaRPr lang="en-US"/>
        </a:p>
      </dgm:t>
    </dgm:pt>
    <dgm:pt modelId="{8E5518AC-602E-4DB7-A8EC-902B3F7223F7}">
      <dgm:prSet/>
      <dgm:spPr/>
      <dgm:t>
        <a:bodyPr/>
        <a:lstStyle/>
        <a:p>
          <a:r>
            <a:rPr lang="en-US" dirty="0"/>
            <a:t>Freeze plasma, and buffy coat aliquots</a:t>
          </a:r>
        </a:p>
      </dgm:t>
    </dgm:pt>
    <dgm:pt modelId="{28A14360-7AE6-45CB-BB22-8181555CC610}" type="parTrans" cxnId="{F19E4B47-96CA-490B-9906-61D005546534}">
      <dgm:prSet/>
      <dgm:spPr/>
      <dgm:t>
        <a:bodyPr/>
        <a:lstStyle/>
        <a:p>
          <a:endParaRPr lang="en-US"/>
        </a:p>
      </dgm:t>
    </dgm:pt>
    <dgm:pt modelId="{9D8D32E8-89CF-4E34-911B-F907CB3D89B0}" type="sibTrans" cxnId="{F19E4B47-96CA-490B-9906-61D005546534}">
      <dgm:prSet/>
      <dgm:spPr/>
      <dgm:t>
        <a:bodyPr/>
        <a:lstStyle/>
        <a:p>
          <a:endParaRPr lang="en-US"/>
        </a:p>
      </dgm:t>
    </dgm:pt>
    <dgm:pt modelId="{76CF21CB-23F6-4BA6-9FBE-A9566CC1E514}">
      <dgm:prSet/>
      <dgm:spPr/>
      <dgm:t>
        <a:bodyPr/>
        <a:lstStyle/>
        <a:p>
          <a:r>
            <a:rPr lang="en-US" dirty="0"/>
            <a:t>Aliquot buffy coats</a:t>
          </a:r>
        </a:p>
      </dgm:t>
    </dgm:pt>
    <dgm:pt modelId="{7BFA243F-C594-48ED-AA7E-530C7144E137}" type="parTrans" cxnId="{B310E65B-E1F7-441E-917A-40CD042AF111}">
      <dgm:prSet/>
      <dgm:spPr/>
      <dgm:t>
        <a:bodyPr/>
        <a:lstStyle/>
        <a:p>
          <a:endParaRPr lang="en-US"/>
        </a:p>
      </dgm:t>
    </dgm:pt>
    <dgm:pt modelId="{16CE35CA-A550-41CF-9CF0-8561828D8446}" type="sibTrans" cxnId="{B310E65B-E1F7-441E-917A-40CD042AF111}">
      <dgm:prSet/>
      <dgm:spPr/>
      <dgm:t>
        <a:bodyPr/>
        <a:lstStyle/>
        <a:p>
          <a:endParaRPr lang="en-US"/>
        </a:p>
      </dgm:t>
    </dgm:pt>
    <dgm:pt modelId="{EB099CC2-C795-4E43-8FBC-567EAD70FADA}" type="pres">
      <dgm:prSet presAssocID="{68B8C4D4-BDA3-4217-ABD7-5ACD7FCD972F}" presName="Name0" presStyleCnt="0">
        <dgm:presLayoutVars>
          <dgm:chPref val="3"/>
          <dgm:dir/>
          <dgm:animLvl val="lvl"/>
          <dgm:resizeHandles/>
        </dgm:presLayoutVars>
      </dgm:prSet>
      <dgm:spPr/>
    </dgm:pt>
    <dgm:pt modelId="{2A8DBE54-3299-4F96-B93C-BC8CD7F7755F}" type="pres">
      <dgm:prSet presAssocID="{7C95BBAE-921A-48B8-8D84-D60E9E08718C}" presName="horFlow" presStyleCnt="0"/>
      <dgm:spPr/>
    </dgm:pt>
    <dgm:pt modelId="{719AC4E8-1913-4D30-A976-6CCD5BA5389A}" type="pres">
      <dgm:prSet presAssocID="{7C95BBAE-921A-48B8-8D84-D60E9E08718C}" presName="bigChev" presStyleLbl="node1" presStyleIdx="0" presStyleCnt="3"/>
      <dgm:spPr/>
    </dgm:pt>
    <dgm:pt modelId="{863EF931-90EB-49E9-B447-59F23444DC97}" type="pres">
      <dgm:prSet presAssocID="{04B30542-6D8D-46C6-88DE-6862D895A5F4}" presName="parTrans" presStyleCnt="0"/>
      <dgm:spPr/>
    </dgm:pt>
    <dgm:pt modelId="{9A97E3B2-7B14-405D-ABF5-96A573CDE20A}" type="pres">
      <dgm:prSet presAssocID="{1859A837-58DE-4DDA-B081-316EAFF53D1B}" presName="node" presStyleLbl="alignAccFollowNode1" presStyleIdx="0" presStyleCnt="5">
        <dgm:presLayoutVars>
          <dgm:bulletEnabled val="1"/>
        </dgm:presLayoutVars>
      </dgm:prSet>
      <dgm:spPr/>
    </dgm:pt>
    <dgm:pt modelId="{ABCC0861-24FF-4975-ABF8-42F870ACDBEB}" type="pres">
      <dgm:prSet presAssocID="{7C95BBAE-921A-48B8-8D84-D60E9E08718C}" presName="vSp" presStyleCnt="0"/>
      <dgm:spPr/>
    </dgm:pt>
    <dgm:pt modelId="{9E5B5020-CD27-4840-AABF-79F56B3DA68F}" type="pres">
      <dgm:prSet presAssocID="{2EC9B029-4D6A-4DAA-8A20-8E2047693928}" presName="horFlow" presStyleCnt="0"/>
      <dgm:spPr/>
    </dgm:pt>
    <dgm:pt modelId="{36DF17BB-5017-4138-84B0-BB83CE1089B8}" type="pres">
      <dgm:prSet presAssocID="{2EC9B029-4D6A-4DAA-8A20-8E2047693928}" presName="bigChev" presStyleLbl="node1" presStyleIdx="1" presStyleCnt="3"/>
      <dgm:spPr/>
    </dgm:pt>
    <dgm:pt modelId="{3029695A-BA13-4BA5-8BB4-F2147F99EE1D}" type="pres">
      <dgm:prSet presAssocID="{B0F86F23-33B4-4AD1-ACD8-EB24130FB611}" presName="parTrans" presStyleCnt="0"/>
      <dgm:spPr/>
    </dgm:pt>
    <dgm:pt modelId="{0F72D76F-E719-429A-B3A5-41B4DA9CC20E}" type="pres">
      <dgm:prSet presAssocID="{03618854-A90A-4268-8D53-B4B425FB0E65}" presName="node" presStyleLbl="alignAccFollowNode1" presStyleIdx="1" presStyleCnt="5">
        <dgm:presLayoutVars>
          <dgm:bulletEnabled val="1"/>
        </dgm:presLayoutVars>
      </dgm:prSet>
      <dgm:spPr/>
    </dgm:pt>
    <dgm:pt modelId="{548B0158-3588-446E-9D23-6954B860B8E7}" type="pres">
      <dgm:prSet presAssocID="{BE980F8A-ECC4-421F-8035-201A7E372ADA}" presName="sibTrans" presStyleCnt="0"/>
      <dgm:spPr/>
    </dgm:pt>
    <dgm:pt modelId="{DCCA07E1-F309-4EA8-8170-C92FB433781C}" type="pres">
      <dgm:prSet presAssocID="{15ABCCE6-4F78-4273-8CA9-31AEEBC21196}" presName="node" presStyleLbl="alignAccFollowNode1" presStyleIdx="2" presStyleCnt="5">
        <dgm:presLayoutVars>
          <dgm:bulletEnabled val="1"/>
        </dgm:presLayoutVars>
      </dgm:prSet>
      <dgm:spPr/>
    </dgm:pt>
    <dgm:pt modelId="{8D3D20BC-10F0-4E1A-9800-04A8502000EA}" type="pres">
      <dgm:prSet presAssocID="{2755343F-A798-43AD-8FC0-2D353EEA5CD1}" presName="sibTrans" presStyleCnt="0"/>
      <dgm:spPr/>
    </dgm:pt>
    <dgm:pt modelId="{825B85C1-4109-4ACB-8798-A3896086516A}" type="pres">
      <dgm:prSet presAssocID="{76CF21CB-23F6-4BA6-9FBE-A9566CC1E514}" presName="node" presStyleLbl="alignAccFollowNode1" presStyleIdx="3" presStyleCnt="5">
        <dgm:presLayoutVars>
          <dgm:bulletEnabled val="1"/>
        </dgm:presLayoutVars>
      </dgm:prSet>
      <dgm:spPr/>
    </dgm:pt>
    <dgm:pt modelId="{7428771F-7F4F-48A9-B7B3-58E159434A8C}" type="pres">
      <dgm:prSet presAssocID="{2EC9B029-4D6A-4DAA-8A20-8E2047693928}" presName="vSp" presStyleCnt="0"/>
      <dgm:spPr/>
    </dgm:pt>
    <dgm:pt modelId="{AB12BF42-07D0-4ABC-AEE2-FF4DFAE3AA82}" type="pres">
      <dgm:prSet presAssocID="{C07AC59A-6E52-4D08-A5ED-3872C150BDBE}" presName="horFlow" presStyleCnt="0"/>
      <dgm:spPr/>
    </dgm:pt>
    <dgm:pt modelId="{AA5F177F-7C27-48CD-B006-F66D961E04C8}" type="pres">
      <dgm:prSet presAssocID="{C07AC59A-6E52-4D08-A5ED-3872C150BDBE}" presName="bigChev" presStyleLbl="node1" presStyleIdx="2" presStyleCnt="3"/>
      <dgm:spPr/>
    </dgm:pt>
    <dgm:pt modelId="{0D14C165-61E8-49E0-BB92-5E55C87DACB9}" type="pres">
      <dgm:prSet presAssocID="{28A14360-7AE6-45CB-BB22-8181555CC610}" presName="parTrans" presStyleCnt="0"/>
      <dgm:spPr/>
    </dgm:pt>
    <dgm:pt modelId="{B74D035C-36B5-478D-8363-FD5C015E64D9}" type="pres">
      <dgm:prSet presAssocID="{8E5518AC-602E-4DB7-A8EC-902B3F7223F7}" presName="node" presStyleLbl="alignAccFollowNode1" presStyleIdx="4" presStyleCnt="5">
        <dgm:presLayoutVars>
          <dgm:bulletEnabled val="1"/>
        </dgm:presLayoutVars>
      </dgm:prSet>
      <dgm:spPr/>
    </dgm:pt>
  </dgm:ptLst>
  <dgm:cxnLst>
    <dgm:cxn modelId="{673EB204-A549-4D91-8E58-FBDEF6011436}" type="presOf" srcId="{8E5518AC-602E-4DB7-A8EC-902B3F7223F7}" destId="{B74D035C-36B5-478D-8363-FD5C015E64D9}" srcOrd="0" destOrd="0" presId="urn:microsoft.com/office/officeart/2005/8/layout/lProcess3"/>
    <dgm:cxn modelId="{B310E65B-E1F7-441E-917A-40CD042AF111}" srcId="{2EC9B029-4D6A-4DAA-8A20-8E2047693928}" destId="{76CF21CB-23F6-4BA6-9FBE-A9566CC1E514}" srcOrd="2" destOrd="0" parTransId="{7BFA243F-C594-48ED-AA7E-530C7144E137}" sibTransId="{16CE35CA-A550-41CF-9CF0-8561828D8446}"/>
    <dgm:cxn modelId="{F19E4B47-96CA-490B-9906-61D005546534}" srcId="{C07AC59A-6E52-4D08-A5ED-3872C150BDBE}" destId="{8E5518AC-602E-4DB7-A8EC-902B3F7223F7}" srcOrd="0" destOrd="0" parTransId="{28A14360-7AE6-45CB-BB22-8181555CC610}" sibTransId="{9D8D32E8-89CF-4E34-911B-F907CB3D89B0}"/>
    <dgm:cxn modelId="{FD8C2175-4B25-46F3-B054-4FEACFC6B562}" srcId="{2EC9B029-4D6A-4DAA-8A20-8E2047693928}" destId="{03618854-A90A-4268-8D53-B4B425FB0E65}" srcOrd="0" destOrd="0" parTransId="{B0F86F23-33B4-4AD1-ACD8-EB24130FB611}" sibTransId="{BE980F8A-ECC4-421F-8035-201A7E372ADA}"/>
    <dgm:cxn modelId="{5647435A-F206-4280-A29C-7AFA03F43CDB}" type="presOf" srcId="{15ABCCE6-4F78-4273-8CA9-31AEEBC21196}" destId="{DCCA07E1-F309-4EA8-8170-C92FB433781C}" srcOrd="0" destOrd="0" presId="urn:microsoft.com/office/officeart/2005/8/layout/lProcess3"/>
    <dgm:cxn modelId="{CEA5518F-117A-49B2-9266-2DD282A2B798}" srcId="{68B8C4D4-BDA3-4217-ABD7-5ACD7FCD972F}" destId="{7C95BBAE-921A-48B8-8D84-D60E9E08718C}" srcOrd="0" destOrd="0" parTransId="{A45ACA90-AE8B-4602-B188-E0E509EE81A5}" sibTransId="{97C870DB-15BD-41B6-A675-9C1C6D23F403}"/>
    <dgm:cxn modelId="{3495D08F-D023-4B09-94A4-143121DD3411}" srcId="{68B8C4D4-BDA3-4217-ABD7-5ACD7FCD972F}" destId="{2EC9B029-4D6A-4DAA-8A20-8E2047693928}" srcOrd="1" destOrd="0" parTransId="{DC5C9C8B-3D51-4767-BE52-BD36EDE03192}" sibTransId="{187BF0EB-5E48-422C-BEA2-CEAB8FA8461D}"/>
    <dgm:cxn modelId="{C203EA91-6FFE-42AC-B443-66D73AA45D16}" type="presOf" srcId="{7C95BBAE-921A-48B8-8D84-D60E9E08718C}" destId="{719AC4E8-1913-4D30-A976-6CCD5BA5389A}" srcOrd="0" destOrd="0" presId="urn:microsoft.com/office/officeart/2005/8/layout/lProcess3"/>
    <dgm:cxn modelId="{EFE3DFA2-FE5C-43D7-A125-02698F460831}" srcId="{68B8C4D4-BDA3-4217-ABD7-5ACD7FCD972F}" destId="{C07AC59A-6E52-4D08-A5ED-3872C150BDBE}" srcOrd="2" destOrd="0" parTransId="{ECDA3F5A-AA4F-4356-A27F-B30C92034EC5}" sibTransId="{99B04D12-07CE-4B7C-B728-617621C7266C}"/>
    <dgm:cxn modelId="{16025BBE-2E60-4325-95A7-37B7A2513483}" type="presOf" srcId="{C07AC59A-6E52-4D08-A5ED-3872C150BDBE}" destId="{AA5F177F-7C27-48CD-B006-F66D961E04C8}" srcOrd="0" destOrd="0" presId="urn:microsoft.com/office/officeart/2005/8/layout/lProcess3"/>
    <dgm:cxn modelId="{EB7BE5C2-4F0C-4C65-BC0E-DF2FEFF227A5}" type="presOf" srcId="{76CF21CB-23F6-4BA6-9FBE-A9566CC1E514}" destId="{825B85C1-4109-4ACB-8798-A3896086516A}" srcOrd="0" destOrd="0" presId="urn:microsoft.com/office/officeart/2005/8/layout/lProcess3"/>
    <dgm:cxn modelId="{375A5CC9-D5F1-4EB0-9747-07C99D3D436A}" type="presOf" srcId="{68B8C4D4-BDA3-4217-ABD7-5ACD7FCD972F}" destId="{EB099CC2-C795-4E43-8FBC-567EAD70FADA}" srcOrd="0" destOrd="0" presId="urn:microsoft.com/office/officeart/2005/8/layout/lProcess3"/>
    <dgm:cxn modelId="{E916BCD0-1DC9-493D-9603-402CE7CFEEDD}" srcId="{2EC9B029-4D6A-4DAA-8A20-8E2047693928}" destId="{15ABCCE6-4F78-4273-8CA9-31AEEBC21196}" srcOrd="1" destOrd="0" parTransId="{26EB9A9B-0974-4625-AD2A-2BFAD94593D1}" sibTransId="{2755343F-A798-43AD-8FC0-2D353EEA5CD1}"/>
    <dgm:cxn modelId="{41D318D2-8050-429B-9CEB-84E175319D35}" type="presOf" srcId="{1859A837-58DE-4DDA-B081-316EAFF53D1B}" destId="{9A97E3B2-7B14-405D-ABF5-96A573CDE20A}" srcOrd="0" destOrd="0" presId="urn:microsoft.com/office/officeart/2005/8/layout/lProcess3"/>
    <dgm:cxn modelId="{8C2C52D2-BEAB-43F7-A772-62B6B80B3C70}" type="presOf" srcId="{2EC9B029-4D6A-4DAA-8A20-8E2047693928}" destId="{36DF17BB-5017-4138-84B0-BB83CE1089B8}" srcOrd="0" destOrd="0" presId="urn:microsoft.com/office/officeart/2005/8/layout/lProcess3"/>
    <dgm:cxn modelId="{D4B359E9-257B-4071-A125-EF6769539076}" type="presOf" srcId="{03618854-A90A-4268-8D53-B4B425FB0E65}" destId="{0F72D76F-E719-429A-B3A5-41B4DA9CC20E}" srcOrd="0" destOrd="0" presId="urn:microsoft.com/office/officeart/2005/8/layout/lProcess3"/>
    <dgm:cxn modelId="{4277CAF5-5CC9-4ED2-ACEE-BC5B90CC1F3C}" srcId="{7C95BBAE-921A-48B8-8D84-D60E9E08718C}" destId="{1859A837-58DE-4DDA-B081-316EAFF53D1B}" srcOrd="0" destOrd="0" parTransId="{04B30542-6D8D-46C6-88DE-6862D895A5F4}" sibTransId="{207172D7-219D-467E-AE5C-541DCAD87BBC}"/>
    <dgm:cxn modelId="{2E55C778-627F-4071-A8BF-745852D0D082}" type="presParOf" srcId="{EB099CC2-C795-4E43-8FBC-567EAD70FADA}" destId="{2A8DBE54-3299-4F96-B93C-BC8CD7F7755F}" srcOrd="0" destOrd="0" presId="urn:microsoft.com/office/officeart/2005/8/layout/lProcess3"/>
    <dgm:cxn modelId="{C2E20ADF-1B40-4CF3-98AA-197C79A78EFD}" type="presParOf" srcId="{2A8DBE54-3299-4F96-B93C-BC8CD7F7755F}" destId="{719AC4E8-1913-4D30-A976-6CCD5BA5389A}" srcOrd="0" destOrd="0" presId="urn:microsoft.com/office/officeart/2005/8/layout/lProcess3"/>
    <dgm:cxn modelId="{9DFC9269-A867-4731-B09F-4F0EE2D99C51}" type="presParOf" srcId="{2A8DBE54-3299-4F96-B93C-BC8CD7F7755F}" destId="{863EF931-90EB-49E9-B447-59F23444DC97}" srcOrd="1" destOrd="0" presId="urn:microsoft.com/office/officeart/2005/8/layout/lProcess3"/>
    <dgm:cxn modelId="{B14D8E48-91AB-454C-BA5E-0F0A8F5A0DAE}" type="presParOf" srcId="{2A8DBE54-3299-4F96-B93C-BC8CD7F7755F}" destId="{9A97E3B2-7B14-405D-ABF5-96A573CDE20A}" srcOrd="2" destOrd="0" presId="urn:microsoft.com/office/officeart/2005/8/layout/lProcess3"/>
    <dgm:cxn modelId="{2E2B1E32-C7EF-4776-84DF-5597844F4441}" type="presParOf" srcId="{EB099CC2-C795-4E43-8FBC-567EAD70FADA}" destId="{ABCC0861-24FF-4975-ABF8-42F870ACDBEB}" srcOrd="1" destOrd="0" presId="urn:microsoft.com/office/officeart/2005/8/layout/lProcess3"/>
    <dgm:cxn modelId="{8F002661-7663-403D-8B34-D38C296546B3}" type="presParOf" srcId="{EB099CC2-C795-4E43-8FBC-567EAD70FADA}" destId="{9E5B5020-CD27-4840-AABF-79F56B3DA68F}" srcOrd="2" destOrd="0" presId="urn:microsoft.com/office/officeart/2005/8/layout/lProcess3"/>
    <dgm:cxn modelId="{BC5418AB-29BF-43FE-A16C-CDBF091360C4}" type="presParOf" srcId="{9E5B5020-CD27-4840-AABF-79F56B3DA68F}" destId="{36DF17BB-5017-4138-84B0-BB83CE1089B8}" srcOrd="0" destOrd="0" presId="urn:microsoft.com/office/officeart/2005/8/layout/lProcess3"/>
    <dgm:cxn modelId="{580EB3FD-C126-456F-AA61-54302ACA24CE}" type="presParOf" srcId="{9E5B5020-CD27-4840-AABF-79F56B3DA68F}" destId="{3029695A-BA13-4BA5-8BB4-F2147F99EE1D}" srcOrd="1" destOrd="0" presId="urn:microsoft.com/office/officeart/2005/8/layout/lProcess3"/>
    <dgm:cxn modelId="{D235783E-1434-42C2-ABD1-691E835BAA13}" type="presParOf" srcId="{9E5B5020-CD27-4840-AABF-79F56B3DA68F}" destId="{0F72D76F-E719-429A-B3A5-41B4DA9CC20E}" srcOrd="2" destOrd="0" presId="urn:microsoft.com/office/officeart/2005/8/layout/lProcess3"/>
    <dgm:cxn modelId="{5BE5BDEB-C142-4295-88E5-3C1BC12C77F3}" type="presParOf" srcId="{9E5B5020-CD27-4840-AABF-79F56B3DA68F}" destId="{548B0158-3588-446E-9D23-6954B860B8E7}" srcOrd="3" destOrd="0" presId="urn:microsoft.com/office/officeart/2005/8/layout/lProcess3"/>
    <dgm:cxn modelId="{DA5FC061-0FB7-43EE-8FCF-A0862230AB72}" type="presParOf" srcId="{9E5B5020-CD27-4840-AABF-79F56B3DA68F}" destId="{DCCA07E1-F309-4EA8-8170-C92FB433781C}" srcOrd="4" destOrd="0" presId="urn:microsoft.com/office/officeart/2005/8/layout/lProcess3"/>
    <dgm:cxn modelId="{CCC95988-6B16-41AB-BF2D-97EAD97CD199}" type="presParOf" srcId="{9E5B5020-CD27-4840-AABF-79F56B3DA68F}" destId="{8D3D20BC-10F0-4E1A-9800-04A8502000EA}" srcOrd="5" destOrd="0" presId="urn:microsoft.com/office/officeart/2005/8/layout/lProcess3"/>
    <dgm:cxn modelId="{98CD466F-3205-48A7-A957-D3261887E363}" type="presParOf" srcId="{9E5B5020-CD27-4840-AABF-79F56B3DA68F}" destId="{825B85C1-4109-4ACB-8798-A3896086516A}" srcOrd="6" destOrd="0" presId="urn:microsoft.com/office/officeart/2005/8/layout/lProcess3"/>
    <dgm:cxn modelId="{938F5469-E8B0-4CFE-A1D7-539AC40F3709}" type="presParOf" srcId="{EB099CC2-C795-4E43-8FBC-567EAD70FADA}" destId="{7428771F-7F4F-48A9-B7B3-58E159434A8C}" srcOrd="3" destOrd="0" presId="urn:microsoft.com/office/officeart/2005/8/layout/lProcess3"/>
    <dgm:cxn modelId="{7743C0B2-2A0F-48C1-9FC5-574DD4405374}" type="presParOf" srcId="{EB099CC2-C795-4E43-8FBC-567EAD70FADA}" destId="{AB12BF42-07D0-4ABC-AEE2-FF4DFAE3AA82}" srcOrd="4" destOrd="0" presId="urn:microsoft.com/office/officeart/2005/8/layout/lProcess3"/>
    <dgm:cxn modelId="{C3270FD7-D1BA-43CB-BB4E-A5C68014527D}" type="presParOf" srcId="{AB12BF42-07D0-4ABC-AEE2-FF4DFAE3AA82}" destId="{AA5F177F-7C27-48CD-B006-F66D961E04C8}" srcOrd="0" destOrd="0" presId="urn:microsoft.com/office/officeart/2005/8/layout/lProcess3"/>
    <dgm:cxn modelId="{9D580409-3014-490B-9AB0-36390B3C238E}" type="presParOf" srcId="{AB12BF42-07D0-4ABC-AEE2-FF4DFAE3AA82}" destId="{0D14C165-61E8-49E0-BB92-5E55C87DACB9}" srcOrd="1" destOrd="0" presId="urn:microsoft.com/office/officeart/2005/8/layout/lProcess3"/>
    <dgm:cxn modelId="{9AAB20CC-861D-40F4-8B63-E86DF4E8EB83}" type="presParOf" srcId="{AB12BF42-07D0-4ABC-AEE2-FF4DFAE3AA82}" destId="{B74D035C-36B5-478D-8363-FD5C015E64D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AC4E8-1913-4D30-A976-6CCD5BA5389A}">
      <dsp:nvSpPr>
        <dsp:cNvPr id="0" name=""/>
        <dsp:cNvSpPr/>
      </dsp:nvSpPr>
      <dsp:spPr>
        <a:xfrm>
          <a:off x="4432" y="1391434"/>
          <a:ext cx="2273910" cy="909564"/>
        </a:xfrm>
        <a:prstGeom prst="chevron">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t>Blood Collection</a:t>
          </a:r>
        </a:p>
      </dsp:txBody>
      <dsp:txXfrm>
        <a:off x="459214" y="1391434"/>
        <a:ext cx="1364346" cy="909564"/>
      </dsp:txXfrm>
    </dsp:sp>
    <dsp:sp modelId="{9A97E3B2-7B14-405D-ABF5-96A573CDE20A}">
      <dsp:nvSpPr>
        <dsp:cNvPr id="0" name=""/>
        <dsp:cNvSpPr/>
      </dsp:nvSpPr>
      <dsp:spPr>
        <a:xfrm>
          <a:off x="1982734" y="1468747"/>
          <a:ext cx="1887345" cy="754938"/>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Invert all tubes 8x to mix</a:t>
          </a:r>
        </a:p>
      </dsp:txBody>
      <dsp:txXfrm>
        <a:off x="2360203" y="1468747"/>
        <a:ext cx="1132407" cy="754938"/>
      </dsp:txXfrm>
    </dsp:sp>
    <dsp:sp modelId="{36DF17BB-5017-4138-84B0-BB83CE1089B8}">
      <dsp:nvSpPr>
        <dsp:cNvPr id="0" name=""/>
        <dsp:cNvSpPr/>
      </dsp:nvSpPr>
      <dsp:spPr>
        <a:xfrm>
          <a:off x="4432" y="2428337"/>
          <a:ext cx="2273910" cy="909564"/>
        </a:xfrm>
        <a:prstGeom prst="chevron">
          <a:avLst/>
        </a:prstGeom>
        <a:gradFill rotWithShape="0">
          <a:gsLst>
            <a:gs pos="0">
              <a:schemeClr val="accent2">
                <a:hueOff val="-665912"/>
                <a:satOff val="-293"/>
                <a:lumOff val="784"/>
                <a:alphaOff val="0"/>
                <a:shade val="85000"/>
                <a:satMod val="130000"/>
              </a:schemeClr>
            </a:gs>
            <a:gs pos="34000">
              <a:schemeClr val="accent2">
                <a:hueOff val="-665912"/>
                <a:satOff val="-293"/>
                <a:lumOff val="784"/>
                <a:alphaOff val="0"/>
                <a:shade val="87000"/>
                <a:satMod val="125000"/>
              </a:schemeClr>
            </a:gs>
            <a:gs pos="70000">
              <a:schemeClr val="accent2">
                <a:hueOff val="-665912"/>
                <a:satOff val="-293"/>
                <a:lumOff val="784"/>
                <a:alphaOff val="0"/>
                <a:tint val="100000"/>
                <a:shade val="90000"/>
                <a:satMod val="130000"/>
              </a:schemeClr>
            </a:gs>
            <a:gs pos="100000">
              <a:schemeClr val="accent2">
                <a:hueOff val="-665912"/>
                <a:satOff val="-293"/>
                <a:lumOff val="78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t>15-30 Minutes</a:t>
          </a:r>
        </a:p>
      </dsp:txBody>
      <dsp:txXfrm>
        <a:off x="459214" y="2428337"/>
        <a:ext cx="1364346" cy="909564"/>
      </dsp:txXfrm>
    </dsp:sp>
    <dsp:sp modelId="{0F72D76F-E719-429A-B3A5-41B4DA9CC20E}">
      <dsp:nvSpPr>
        <dsp:cNvPr id="0" name=""/>
        <dsp:cNvSpPr/>
      </dsp:nvSpPr>
      <dsp:spPr>
        <a:xfrm>
          <a:off x="1982734" y="2505650"/>
          <a:ext cx="1887345" cy="754938"/>
        </a:xfrm>
        <a:prstGeom prst="chevron">
          <a:avLst/>
        </a:prstGeom>
        <a:solidFill>
          <a:schemeClr val="accent2">
            <a:tint val="40000"/>
            <a:alpha val="90000"/>
            <a:hueOff val="-464460"/>
            <a:satOff val="981"/>
            <a:lumOff val="101"/>
            <a:alphaOff val="0"/>
          </a:schemeClr>
        </a:solidFill>
        <a:ln w="12700" cap="flat" cmpd="sng" algn="ctr">
          <a:solidFill>
            <a:schemeClr val="accent2">
              <a:tint val="40000"/>
              <a:alpha val="90000"/>
              <a:hueOff val="-464460"/>
              <a:satOff val="981"/>
              <a:lumOff val="1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Centrifuge EDTA tubes</a:t>
          </a:r>
        </a:p>
      </dsp:txBody>
      <dsp:txXfrm>
        <a:off x="2360203" y="2505650"/>
        <a:ext cx="1132407" cy="754938"/>
      </dsp:txXfrm>
    </dsp:sp>
    <dsp:sp modelId="{DCCA07E1-F309-4EA8-8170-C92FB433781C}">
      <dsp:nvSpPr>
        <dsp:cNvPr id="0" name=""/>
        <dsp:cNvSpPr/>
      </dsp:nvSpPr>
      <dsp:spPr>
        <a:xfrm>
          <a:off x="3605852" y="2505650"/>
          <a:ext cx="1887345" cy="754938"/>
        </a:xfrm>
        <a:prstGeom prst="chevron">
          <a:avLst/>
        </a:prstGeom>
        <a:solidFill>
          <a:schemeClr val="accent2">
            <a:tint val="40000"/>
            <a:alpha val="90000"/>
            <a:hueOff val="-928920"/>
            <a:satOff val="1961"/>
            <a:lumOff val="202"/>
            <a:alphaOff val="0"/>
          </a:schemeClr>
        </a:solidFill>
        <a:ln w="12700" cap="flat" cmpd="sng" algn="ctr">
          <a:solidFill>
            <a:schemeClr val="accent2">
              <a:tint val="40000"/>
              <a:alpha val="90000"/>
              <a:hueOff val="-928920"/>
              <a:satOff val="1961"/>
              <a:lumOff val="2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Aliquot plasma</a:t>
          </a:r>
        </a:p>
      </dsp:txBody>
      <dsp:txXfrm>
        <a:off x="3983321" y="2505650"/>
        <a:ext cx="1132407" cy="754938"/>
      </dsp:txXfrm>
    </dsp:sp>
    <dsp:sp modelId="{825B85C1-4109-4ACB-8798-A3896086516A}">
      <dsp:nvSpPr>
        <dsp:cNvPr id="0" name=""/>
        <dsp:cNvSpPr/>
      </dsp:nvSpPr>
      <dsp:spPr>
        <a:xfrm>
          <a:off x="5228969" y="2505650"/>
          <a:ext cx="1887345" cy="754938"/>
        </a:xfrm>
        <a:prstGeom prst="chevron">
          <a:avLst/>
        </a:prstGeom>
        <a:solidFill>
          <a:schemeClr val="accent2">
            <a:tint val="40000"/>
            <a:alpha val="90000"/>
            <a:hueOff val="-1393380"/>
            <a:satOff val="2942"/>
            <a:lumOff val="303"/>
            <a:alphaOff val="0"/>
          </a:schemeClr>
        </a:solidFill>
        <a:ln w="12700" cap="flat" cmpd="sng" algn="ctr">
          <a:solidFill>
            <a:schemeClr val="accent2">
              <a:tint val="40000"/>
              <a:alpha val="90000"/>
              <a:hueOff val="-1393380"/>
              <a:satOff val="2942"/>
              <a:lumOff val="30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Aliquot buffy coats</a:t>
          </a:r>
        </a:p>
      </dsp:txBody>
      <dsp:txXfrm>
        <a:off x="5606438" y="2505650"/>
        <a:ext cx="1132407" cy="754938"/>
      </dsp:txXfrm>
    </dsp:sp>
    <dsp:sp modelId="{AA5F177F-7C27-48CD-B006-F66D961E04C8}">
      <dsp:nvSpPr>
        <dsp:cNvPr id="0" name=""/>
        <dsp:cNvSpPr/>
      </dsp:nvSpPr>
      <dsp:spPr>
        <a:xfrm>
          <a:off x="4432" y="3465240"/>
          <a:ext cx="2273910" cy="909564"/>
        </a:xfrm>
        <a:prstGeom prst="chevron">
          <a:avLst/>
        </a:prstGeom>
        <a:gradFill rotWithShape="0">
          <a:gsLst>
            <a:gs pos="0">
              <a:schemeClr val="accent2">
                <a:hueOff val="-1331824"/>
                <a:satOff val="-586"/>
                <a:lumOff val="1569"/>
                <a:alphaOff val="0"/>
                <a:shade val="85000"/>
                <a:satMod val="130000"/>
              </a:schemeClr>
            </a:gs>
            <a:gs pos="34000">
              <a:schemeClr val="accent2">
                <a:hueOff val="-1331824"/>
                <a:satOff val="-586"/>
                <a:lumOff val="1569"/>
                <a:alphaOff val="0"/>
                <a:shade val="87000"/>
                <a:satMod val="125000"/>
              </a:schemeClr>
            </a:gs>
            <a:gs pos="70000">
              <a:schemeClr val="accent2">
                <a:hueOff val="-1331824"/>
                <a:satOff val="-586"/>
                <a:lumOff val="1569"/>
                <a:alphaOff val="0"/>
                <a:tint val="100000"/>
                <a:shade val="90000"/>
                <a:satMod val="130000"/>
              </a:schemeClr>
            </a:gs>
            <a:gs pos="100000">
              <a:schemeClr val="accent2">
                <a:hueOff val="-1331824"/>
                <a:satOff val="-586"/>
                <a:lumOff val="156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t>90-120 Minutes</a:t>
          </a:r>
        </a:p>
      </dsp:txBody>
      <dsp:txXfrm>
        <a:off x="459214" y="3465240"/>
        <a:ext cx="1364346" cy="909564"/>
      </dsp:txXfrm>
    </dsp:sp>
    <dsp:sp modelId="{B74D035C-36B5-478D-8363-FD5C015E64D9}">
      <dsp:nvSpPr>
        <dsp:cNvPr id="0" name=""/>
        <dsp:cNvSpPr/>
      </dsp:nvSpPr>
      <dsp:spPr>
        <a:xfrm>
          <a:off x="1982734" y="3542553"/>
          <a:ext cx="1887345" cy="754938"/>
        </a:xfrm>
        <a:prstGeom prst="chevron">
          <a:avLst/>
        </a:prstGeom>
        <a:solidFill>
          <a:schemeClr val="accent2">
            <a:tint val="40000"/>
            <a:alpha val="90000"/>
            <a:hueOff val="-1857840"/>
            <a:satOff val="3922"/>
            <a:lumOff val="404"/>
            <a:alphaOff val="0"/>
          </a:schemeClr>
        </a:solidFill>
        <a:ln w="12700" cap="flat" cmpd="sng" algn="ctr">
          <a:solidFill>
            <a:schemeClr val="accent2">
              <a:tint val="40000"/>
              <a:alpha val="90000"/>
              <a:hueOff val="-1857840"/>
              <a:satOff val="3922"/>
              <a:lumOff val="4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Freeze plasma, and buffy coat aliquots</a:t>
          </a:r>
        </a:p>
      </dsp:txBody>
      <dsp:txXfrm>
        <a:off x="2360203" y="3542553"/>
        <a:ext cx="1132407" cy="7549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7353723-98D2-47F4-BADB-02F8CD92D00C}" type="datetimeFigureOut">
              <a:rPr lang="en-US" smtClean="0"/>
              <a:t>7/21/2025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37FE163-24E1-4C8D-9D95-3305506E54F9}" type="slidenum">
              <a:rPr lang="en-US" smtClean="0"/>
              <a:t>‹#›</a:t>
            </a:fld>
            <a:endParaRPr lang="en-US" dirty="0"/>
          </a:p>
        </p:txBody>
      </p:sp>
    </p:spTree>
    <p:extLst>
      <p:ext uri="{BB962C8B-B14F-4D97-AF65-F5344CB8AC3E}">
        <p14:creationId xmlns:p14="http://schemas.microsoft.com/office/powerpoint/2010/main" val="119132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94260B-72BE-49E4-8780-3B3877B1639D}" type="datetimeFigureOut">
              <a:rPr lang="en-US" smtClean="0"/>
              <a:t>7/21/2025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2EB54F-260F-44D8-B63F-A362D882D81A}" type="slidenum">
              <a:rPr lang="en-US" smtClean="0"/>
              <a:t>‹#›</a:t>
            </a:fld>
            <a:endParaRPr lang="en-US" dirty="0"/>
          </a:p>
        </p:txBody>
      </p:sp>
    </p:spTree>
    <p:extLst>
      <p:ext uri="{BB962C8B-B14F-4D97-AF65-F5344CB8AC3E}">
        <p14:creationId xmlns:p14="http://schemas.microsoft.com/office/powerpoint/2010/main" val="213335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a:t>
            </a:fld>
            <a:endParaRPr lang="en-US" dirty="0"/>
          </a:p>
        </p:txBody>
      </p:sp>
    </p:spTree>
    <p:extLst>
      <p:ext uri="{BB962C8B-B14F-4D97-AF65-F5344CB8AC3E}">
        <p14:creationId xmlns:p14="http://schemas.microsoft.com/office/powerpoint/2010/main" val="226246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serum clot!</a:t>
            </a:r>
          </a:p>
        </p:txBody>
      </p:sp>
      <p:sp>
        <p:nvSpPr>
          <p:cNvPr id="4" name="Slide Number Placeholder 3"/>
          <p:cNvSpPr>
            <a:spLocks noGrp="1"/>
          </p:cNvSpPr>
          <p:nvPr>
            <p:ph type="sldNum" sz="quarter" idx="10"/>
          </p:nvPr>
        </p:nvSpPr>
        <p:spPr/>
        <p:txBody>
          <a:bodyPr/>
          <a:lstStyle/>
          <a:p>
            <a:fld id="{9D2EB54F-260F-44D8-B63F-A362D882D81A}" type="slidenum">
              <a:rPr lang="en-US" smtClean="0"/>
              <a:t>24</a:t>
            </a:fld>
            <a:endParaRPr lang="en-US" dirty="0"/>
          </a:p>
        </p:txBody>
      </p:sp>
    </p:spTree>
    <p:extLst>
      <p:ext uri="{BB962C8B-B14F-4D97-AF65-F5344CB8AC3E}">
        <p14:creationId xmlns:p14="http://schemas.microsoft.com/office/powerpoint/2010/main" val="250229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25</a:t>
            </a:fld>
            <a:endParaRPr lang="en-US" dirty="0"/>
          </a:p>
        </p:txBody>
      </p:sp>
    </p:spTree>
    <p:extLst>
      <p:ext uri="{BB962C8B-B14F-4D97-AF65-F5344CB8AC3E}">
        <p14:creationId xmlns:p14="http://schemas.microsoft.com/office/powerpoint/2010/main" val="1278014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26</a:t>
            </a:fld>
            <a:endParaRPr lang="en-US" dirty="0"/>
          </a:p>
        </p:txBody>
      </p:sp>
    </p:spTree>
    <p:extLst>
      <p:ext uri="{BB962C8B-B14F-4D97-AF65-F5344CB8AC3E}">
        <p14:creationId xmlns:p14="http://schemas.microsoft.com/office/powerpoint/2010/main" val="416422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27</a:t>
            </a:fld>
            <a:endParaRPr lang="en-US" dirty="0"/>
          </a:p>
        </p:txBody>
      </p:sp>
    </p:spTree>
    <p:extLst>
      <p:ext uri="{BB962C8B-B14F-4D97-AF65-F5344CB8AC3E}">
        <p14:creationId xmlns:p14="http://schemas.microsoft.com/office/powerpoint/2010/main" val="974646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B9C909-D443-45FA-832C-2908EB79D0A8}" type="slidenum">
              <a:rPr lang="en-US" smtClean="0"/>
              <a:t>29</a:t>
            </a:fld>
            <a:endParaRPr lang="en-US"/>
          </a:p>
        </p:txBody>
      </p:sp>
    </p:spTree>
    <p:extLst>
      <p:ext uri="{BB962C8B-B14F-4D97-AF65-F5344CB8AC3E}">
        <p14:creationId xmlns:p14="http://schemas.microsoft.com/office/powerpoint/2010/main" val="337541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at Wednesday</a:t>
            </a:r>
            <a:r>
              <a:rPr lang="en-US" baseline="0" dirty="0"/>
              <a:t> because of concerns about delay – additional instructions around holidays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Make sure to put the weight on the blue dry ice label and don’t cover it with anything</a:t>
            </a:r>
            <a:endParaRPr lang="en-US" dirty="0"/>
          </a:p>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30</a:t>
            </a:fld>
            <a:endParaRPr lang="en-US" dirty="0"/>
          </a:p>
        </p:txBody>
      </p:sp>
    </p:spTree>
    <p:extLst>
      <p:ext uri="{BB962C8B-B14F-4D97-AF65-F5344CB8AC3E}">
        <p14:creationId xmlns:p14="http://schemas.microsoft.com/office/powerpoint/2010/main" val="1376015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31</a:t>
            </a:fld>
            <a:endParaRPr lang="en-US" dirty="0"/>
          </a:p>
        </p:txBody>
      </p:sp>
    </p:spTree>
    <p:extLst>
      <p:ext uri="{BB962C8B-B14F-4D97-AF65-F5344CB8AC3E}">
        <p14:creationId xmlns:p14="http://schemas.microsoft.com/office/powerpoint/2010/main" val="2057596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33</a:t>
            </a:fld>
            <a:endParaRPr lang="en-US" dirty="0"/>
          </a:p>
        </p:txBody>
      </p:sp>
    </p:spTree>
    <p:extLst>
      <p:ext uri="{BB962C8B-B14F-4D97-AF65-F5344CB8AC3E}">
        <p14:creationId xmlns:p14="http://schemas.microsoft.com/office/powerpoint/2010/main" val="1405308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are closed to shipments on these days and also will not be able for questions/supply requests. We have extended closures at the end of the year to help keep our samples out of the fray of courier overload around the holidays. We close for shipments the week of Thanksgiving and the last two weeks of the year through the first business day of the New Year. We will add your email to our contact list that we use to send reminders about these extended closures. If you’re ever unsure about whether or not it’s okay to ship, you can reach out to us and we can make that call for you. </a:t>
            </a:r>
          </a:p>
        </p:txBody>
      </p:sp>
      <p:sp>
        <p:nvSpPr>
          <p:cNvPr id="4" name="Slide Number Placeholder 3"/>
          <p:cNvSpPr>
            <a:spLocks noGrp="1"/>
          </p:cNvSpPr>
          <p:nvPr>
            <p:ph type="sldNum" sz="quarter" idx="5"/>
          </p:nvPr>
        </p:nvSpPr>
        <p:spPr/>
        <p:txBody>
          <a:bodyPr/>
          <a:lstStyle/>
          <a:p>
            <a:fld id="{9D2EB54F-260F-44D8-B63F-A362D882D81A}" type="slidenum">
              <a:rPr lang="en-US" smtClean="0"/>
              <a:t>34</a:t>
            </a:fld>
            <a:endParaRPr lang="en-US"/>
          </a:p>
        </p:txBody>
      </p:sp>
    </p:spTree>
    <p:extLst>
      <p:ext uri="{BB962C8B-B14F-4D97-AF65-F5344CB8AC3E}">
        <p14:creationId xmlns:p14="http://schemas.microsoft.com/office/powerpoint/2010/main" val="634422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37</a:t>
            </a:fld>
            <a:endParaRPr lang="en-US" dirty="0"/>
          </a:p>
        </p:txBody>
      </p:sp>
    </p:spTree>
    <p:extLst>
      <p:ext uri="{BB962C8B-B14F-4D97-AF65-F5344CB8AC3E}">
        <p14:creationId xmlns:p14="http://schemas.microsoft.com/office/powerpoint/2010/main" val="364768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5</a:t>
            </a:fld>
            <a:endParaRPr lang="en-US" dirty="0"/>
          </a:p>
        </p:txBody>
      </p:sp>
    </p:spTree>
    <p:extLst>
      <p:ext uri="{BB962C8B-B14F-4D97-AF65-F5344CB8AC3E}">
        <p14:creationId xmlns:p14="http://schemas.microsoft.com/office/powerpoint/2010/main" val="1422559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38</a:t>
            </a:fld>
            <a:endParaRPr lang="en-US" dirty="0"/>
          </a:p>
        </p:txBody>
      </p:sp>
    </p:spTree>
    <p:extLst>
      <p:ext uri="{BB962C8B-B14F-4D97-AF65-F5344CB8AC3E}">
        <p14:creationId xmlns:p14="http://schemas.microsoft.com/office/powerpoint/2010/main" val="91805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8</a:t>
            </a:fld>
            <a:endParaRPr lang="en-US" dirty="0"/>
          </a:p>
        </p:txBody>
      </p:sp>
    </p:spTree>
    <p:extLst>
      <p:ext uri="{BB962C8B-B14F-4D97-AF65-F5344CB8AC3E}">
        <p14:creationId xmlns:p14="http://schemas.microsoft.com/office/powerpoint/2010/main" val="18108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2EB54F-260F-44D8-B63F-A362D882D81A}" type="slidenum">
              <a:rPr lang="en-US" smtClean="0"/>
              <a:t>9</a:t>
            </a:fld>
            <a:endParaRPr lang="en-US" dirty="0"/>
          </a:p>
        </p:txBody>
      </p:sp>
    </p:spTree>
    <p:extLst>
      <p:ext uri="{BB962C8B-B14F-4D97-AF65-F5344CB8AC3E}">
        <p14:creationId xmlns:p14="http://schemas.microsoft.com/office/powerpoint/2010/main" val="42117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difficult to stick the label on a cold or wet tube.</a:t>
            </a:r>
          </a:p>
        </p:txBody>
      </p:sp>
      <p:sp>
        <p:nvSpPr>
          <p:cNvPr id="4" name="Slide Number Placeholder 3"/>
          <p:cNvSpPr>
            <a:spLocks noGrp="1"/>
          </p:cNvSpPr>
          <p:nvPr>
            <p:ph type="sldNum" sz="quarter" idx="10"/>
          </p:nvPr>
        </p:nvSpPr>
        <p:spPr/>
        <p:txBody>
          <a:bodyPr/>
          <a:lstStyle/>
          <a:p>
            <a:fld id="{9D2EB54F-260F-44D8-B63F-A362D882D81A}" type="slidenum">
              <a:rPr lang="en-US" smtClean="0"/>
              <a:t>15</a:t>
            </a:fld>
            <a:endParaRPr lang="en-US" dirty="0"/>
          </a:p>
        </p:txBody>
      </p:sp>
    </p:spTree>
    <p:extLst>
      <p:ext uri="{BB962C8B-B14F-4D97-AF65-F5344CB8AC3E}">
        <p14:creationId xmlns:p14="http://schemas.microsoft.com/office/powerpoint/2010/main" val="57793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19</a:t>
            </a:fld>
            <a:endParaRPr lang="en-US" dirty="0"/>
          </a:p>
        </p:txBody>
      </p:sp>
    </p:spTree>
    <p:extLst>
      <p:ext uri="{BB962C8B-B14F-4D97-AF65-F5344CB8AC3E}">
        <p14:creationId xmlns:p14="http://schemas.microsoft.com/office/powerpoint/2010/main" val="263879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21</a:t>
            </a:fld>
            <a:endParaRPr lang="en-US" dirty="0"/>
          </a:p>
        </p:txBody>
      </p:sp>
    </p:spTree>
    <p:extLst>
      <p:ext uri="{BB962C8B-B14F-4D97-AF65-F5344CB8AC3E}">
        <p14:creationId xmlns:p14="http://schemas.microsoft.com/office/powerpoint/2010/main" val="421178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22</a:t>
            </a:fld>
            <a:endParaRPr lang="en-US" dirty="0"/>
          </a:p>
        </p:txBody>
      </p:sp>
    </p:spTree>
    <p:extLst>
      <p:ext uri="{BB962C8B-B14F-4D97-AF65-F5344CB8AC3E}">
        <p14:creationId xmlns:p14="http://schemas.microsoft.com/office/powerpoint/2010/main" val="383754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move</a:t>
            </a:r>
            <a:r>
              <a:rPr lang="en-US" baseline="0" dirty="0"/>
              <a:t> needle around in the vein</a:t>
            </a:r>
            <a:endParaRPr lang="en-US" dirty="0"/>
          </a:p>
        </p:txBody>
      </p:sp>
      <p:sp>
        <p:nvSpPr>
          <p:cNvPr id="4" name="Slide Number Placeholder 3"/>
          <p:cNvSpPr>
            <a:spLocks noGrp="1"/>
          </p:cNvSpPr>
          <p:nvPr>
            <p:ph type="sldNum" sz="quarter" idx="10"/>
          </p:nvPr>
        </p:nvSpPr>
        <p:spPr/>
        <p:txBody>
          <a:bodyPr/>
          <a:lstStyle/>
          <a:p>
            <a:fld id="{9D2EB54F-260F-44D8-B63F-A362D882D81A}" type="slidenum">
              <a:rPr lang="en-US" smtClean="0"/>
              <a:t>23</a:t>
            </a:fld>
            <a:endParaRPr lang="en-US" dirty="0"/>
          </a:p>
        </p:txBody>
      </p:sp>
    </p:spTree>
    <p:extLst>
      <p:ext uri="{BB962C8B-B14F-4D97-AF65-F5344CB8AC3E}">
        <p14:creationId xmlns:p14="http://schemas.microsoft.com/office/powerpoint/2010/main" val="342224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17D7A37-1C43-44F4-B9FA-DCD2DE31AF58}" type="datetime1">
              <a:rPr lang="en-US" smtClean="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6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9D1C0-EB17-493A-9AB1-3BDDA6E4F5F4}" type="datetime1">
              <a:rPr lang="en-US" smtClean="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1228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07C29-55CB-4CCA-BC6C-10C51B980BCD}" type="datetime1">
              <a:rPr lang="en-US" smtClean="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9491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CD2DC-7F64-4820-AA3B-901F81255569}" type="datetime1">
              <a:rPr lang="en-US" smtClean="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extLst>
      <p:ext uri="{BB962C8B-B14F-4D97-AF65-F5344CB8AC3E}">
        <p14:creationId xmlns:p14="http://schemas.microsoft.com/office/powerpoint/2010/main" val="233007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78BCF-2BF5-44F7-9338-747CFAE566EB}" type="datetime1">
              <a:rPr lang="en-US" smtClean="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36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4C731D-C024-4021-AF8A-B510F531FD06}" type="datetime1">
              <a:rPr lang="en-US" smtClean="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4101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9DCB8-7D31-4483-ACEE-61E313E7D5D9}" type="datetime1">
              <a:rPr lang="en-US" smtClean="0"/>
              <a:t>7/21/2025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9795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BE908B-01CA-4A9F-B4FE-E83C80232955}" type="datetime1">
              <a:rPr lang="en-US" smtClean="0"/>
              <a:t>7/21/2025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8430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B57648-2652-4B44-81E0-E2D4D327C698}" type="datetime1">
              <a:rPr lang="en-US" smtClean="0"/>
              <a:t>7/21/2025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842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F3E7A0F-4CF2-479C-AD7D-8857D88255C9}" type="datetime1">
              <a:rPr lang="en-US" smtClean="0"/>
              <a:t>7/21/2025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417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DFA08-A626-49CF-B921-CFBBF9903382}" type="datetime1">
              <a:rPr lang="en-US" smtClean="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7523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D207F8-9FB1-49FD-A50E-006E39159F51}" type="datetime1">
              <a:rPr lang="en-US" smtClean="0"/>
              <a:t>7/21/2025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2106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edcap.link/DXCTEIISampleFor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kits.iu.edu/UP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redcap.link/dxcteIIkits" TargetMode="External"/><Relationship Id="rId2" Type="http://schemas.openxmlformats.org/officeDocument/2006/relationships/hyperlink" Target="mailto:biosend@iu.ed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biosend@i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dcap.link/dxcteIIki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097280" y="2791357"/>
            <a:ext cx="991484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US" sz="3200" b="1" dirty="0"/>
              <a:t>Risk and Resilience, Clinical presentation, and Biomarker Profiles of Chronic Traumatic Encephalopathy and Related Dementias: The DIAGNOSE CTE Research Project II (</a:t>
            </a:r>
            <a:r>
              <a:rPr lang="en-US" sz="3200" b="1" dirty="0" err="1"/>
              <a:t>DxCTE</a:t>
            </a:r>
            <a:r>
              <a:rPr lang="en-US" sz="3200" b="1" dirty="0"/>
              <a:t>-II)</a:t>
            </a:r>
            <a:br>
              <a:rPr lang="en-US" sz="1100" b="1" dirty="0"/>
            </a:br>
            <a:br>
              <a:rPr lang="en-US" sz="3200" dirty="0">
                <a:latin typeface="Calibri"/>
                <a:cs typeface="Calibri"/>
              </a:rPr>
            </a:b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Subtitle 2"/>
          <p:cNvSpPr>
            <a:spLocks noGrp="1"/>
          </p:cNvSpPr>
          <p:nvPr>
            <p:ph type="subTitle" idx="1"/>
          </p:nvPr>
        </p:nvSpPr>
        <p:spPr>
          <a:xfrm>
            <a:off x="1097280" y="5137265"/>
            <a:ext cx="10058400" cy="1143000"/>
          </a:xfrm>
        </p:spPr>
        <p:txBody>
          <a:bodyPr vert="horz" lIns="91440" tIns="45720" rIns="91440" bIns="45720" rtlCol="0" anchor="t">
            <a:normAutofit/>
          </a:bodyPr>
          <a:lstStyle/>
          <a:p>
            <a:pPr algn="ctr"/>
            <a:r>
              <a:rPr lang="en-US" dirty="0"/>
              <a:t>Biospecimen collection &amp; processing</a:t>
            </a:r>
          </a:p>
        </p:txBody>
      </p:sp>
      <p:pic>
        <p:nvPicPr>
          <p:cNvPr id="5" name="Picture 2">
            <a:extLst>
              <a:ext uri="{FF2B5EF4-FFF2-40B4-BE49-F238E27FC236}">
                <a16:creationId xmlns:a16="http://schemas.microsoft.com/office/drawing/2014/main" id="{73EB0124-3820-C406-A6EF-47F8B0B7E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48" b="23278"/>
          <a:stretch/>
        </p:blipFill>
        <p:spPr bwMode="auto">
          <a:xfrm>
            <a:off x="2903719" y="790193"/>
            <a:ext cx="6161624" cy="213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29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10CE96-C737-A323-02C2-7BA5BC3DF887}"/>
              </a:ext>
            </a:extLst>
          </p:cNvPr>
          <p:cNvPicPr>
            <a:picLocks noChangeAspect="1"/>
          </p:cNvPicPr>
          <p:nvPr/>
        </p:nvPicPr>
        <p:blipFill>
          <a:blip r:embed="rId2"/>
          <a:stretch>
            <a:fillRect/>
          </a:stretch>
        </p:blipFill>
        <p:spPr>
          <a:xfrm>
            <a:off x="4220971" y="594359"/>
            <a:ext cx="7658100" cy="5772150"/>
          </a:xfrm>
          <a:prstGeom prst="rect">
            <a:avLst/>
          </a:prstGeom>
          <a:ln>
            <a:solidFill>
              <a:srgbClr val="0070C0"/>
            </a:solidFill>
          </a:ln>
        </p:spPr>
      </p:pic>
      <p:sp>
        <p:nvSpPr>
          <p:cNvPr id="2" name="Title 1"/>
          <p:cNvSpPr>
            <a:spLocks noGrp="1"/>
          </p:cNvSpPr>
          <p:nvPr>
            <p:ph type="title"/>
          </p:nvPr>
        </p:nvSpPr>
        <p:spPr/>
        <p:txBody>
          <a:bodyPr>
            <a:normAutofit/>
          </a:bodyPr>
          <a:lstStyle/>
          <a:p>
            <a:r>
              <a:rPr lang="en-US" sz="3200" dirty="0"/>
              <a:t>Kit Contents and Ordering: Confirm Site Info</a:t>
            </a:r>
          </a:p>
        </p:txBody>
      </p:sp>
      <p:sp>
        <p:nvSpPr>
          <p:cNvPr id="4" name="Text Placeholder 3"/>
          <p:cNvSpPr>
            <a:spLocks noGrp="1"/>
          </p:cNvSpPr>
          <p:nvPr>
            <p:ph type="body" sz="half" idx="2"/>
          </p:nvPr>
        </p:nvSpPr>
        <p:spPr/>
        <p:txBody>
          <a:bodyPr/>
          <a:lstStyle/>
          <a:p>
            <a:r>
              <a:rPr lang="en-US" dirty="0" err="1"/>
              <a:t>DxCTE</a:t>
            </a:r>
            <a:r>
              <a:rPr lang="en-US" dirty="0"/>
              <a:t>-II Kit Request Module</a:t>
            </a:r>
          </a:p>
        </p:txBody>
      </p:sp>
      <p:grpSp>
        <p:nvGrpSpPr>
          <p:cNvPr id="3" name="Group 2">
            <a:extLst>
              <a:ext uri="{FF2B5EF4-FFF2-40B4-BE49-F238E27FC236}">
                <a16:creationId xmlns:a16="http://schemas.microsoft.com/office/drawing/2014/main" id="{8E47179E-679F-81D2-893A-27A67E3EC0E3}"/>
              </a:ext>
            </a:extLst>
          </p:cNvPr>
          <p:cNvGrpSpPr/>
          <p:nvPr/>
        </p:nvGrpSpPr>
        <p:grpSpPr>
          <a:xfrm>
            <a:off x="7517331" y="705381"/>
            <a:ext cx="4555215" cy="2325870"/>
            <a:chOff x="7517331" y="705381"/>
            <a:chExt cx="4555215" cy="2325870"/>
          </a:xfrm>
        </p:grpSpPr>
        <p:grpSp>
          <p:nvGrpSpPr>
            <p:cNvPr id="26" name="Group 25" descr="Text box and arrow pointing to Study Site drop down field"/>
            <p:cNvGrpSpPr/>
            <p:nvPr/>
          </p:nvGrpSpPr>
          <p:grpSpPr>
            <a:xfrm>
              <a:off x="9632571" y="705381"/>
              <a:ext cx="2439975" cy="896909"/>
              <a:chOff x="8753326" y="1594849"/>
              <a:chExt cx="3049729" cy="682223"/>
            </a:xfrm>
          </p:grpSpPr>
          <p:cxnSp>
            <p:nvCxnSpPr>
              <p:cNvPr id="12" name="Straight Arrow Connector 11"/>
              <p:cNvCxnSpPr/>
              <p:nvPr/>
            </p:nvCxnSpPr>
            <p:spPr>
              <a:xfrm flipH="1" flipV="1">
                <a:off x="8753326" y="1594849"/>
                <a:ext cx="909778" cy="468954"/>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86956" y="1630741"/>
                <a:ext cx="2116099" cy="646331"/>
              </a:xfrm>
              <a:prstGeom prst="rect">
                <a:avLst/>
              </a:prstGeom>
              <a:solidFill>
                <a:schemeClr val="bg1">
                  <a:alpha val="70000"/>
                </a:schemeClr>
              </a:solidFill>
              <a:ln w="15875">
                <a:solidFill>
                  <a:schemeClr val="tx1"/>
                </a:solidFill>
                <a:prstDash val="sysDash"/>
              </a:ln>
            </p:spPr>
            <p:txBody>
              <a:bodyPr wrap="square" rtlCol="0">
                <a:spAutoFit/>
              </a:bodyPr>
              <a:lstStyle/>
              <a:p>
                <a:r>
                  <a:rPr lang="en-US" dirty="0"/>
                  <a:t>Select your site from the drop-down list</a:t>
                </a:r>
              </a:p>
            </p:txBody>
          </p:sp>
        </p:grpSp>
        <p:grpSp>
          <p:nvGrpSpPr>
            <p:cNvPr id="25" name="Group 24" descr="Text box and arrows pointing to fields where the user can confirm or update contact information"/>
            <p:cNvGrpSpPr/>
            <p:nvPr/>
          </p:nvGrpSpPr>
          <p:grpSpPr>
            <a:xfrm>
              <a:off x="7517331" y="1847826"/>
              <a:ext cx="3925800" cy="1183425"/>
              <a:chOff x="7908648" y="1897043"/>
              <a:chExt cx="4167891" cy="1356723"/>
            </a:xfrm>
          </p:grpSpPr>
          <p:sp>
            <p:nvSpPr>
              <p:cNvPr id="17" name="TextBox 16"/>
              <p:cNvSpPr txBox="1"/>
              <p:nvPr/>
            </p:nvSpPr>
            <p:spPr>
              <a:xfrm>
                <a:off x="9101179" y="1897043"/>
                <a:ext cx="2975360" cy="740978"/>
              </a:xfrm>
              <a:prstGeom prst="rect">
                <a:avLst/>
              </a:prstGeom>
              <a:solidFill>
                <a:schemeClr val="bg1">
                  <a:alpha val="70000"/>
                </a:schemeClr>
              </a:solidFill>
              <a:ln w="15875">
                <a:solidFill>
                  <a:schemeClr val="tx1"/>
                </a:solidFill>
                <a:prstDash val="sysDash"/>
              </a:ln>
            </p:spPr>
            <p:txBody>
              <a:bodyPr wrap="square" rtlCol="0">
                <a:spAutoFit/>
              </a:bodyPr>
              <a:lstStyle/>
              <a:p>
                <a:r>
                  <a:rPr lang="en-US" dirty="0"/>
                  <a:t>Verify contact information and update if needed</a:t>
                </a:r>
              </a:p>
            </p:txBody>
          </p:sp>
          <p:cxnSp>
            <p:nvCxnSpPr>
              <p:cNvPr id="18" name="Straight Arrow Connector 17"/>
              <p:cNvCxnSpPr/>
              <p:nvPr/>
            </p:nvCxnSpPr>
            <p:spPr>
              <a:xfrm flipH="1">
                <a:off x="7908648" y="2229207"/>
                <a:ext cx="1131080" cy="1"/>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1025341" y="2638021"/>
                <a:ext cx="424207" cy="615745"/>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4684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Kit Contents and Ordering: Kit Types</a:t>
            </a:r>
          </a:p>
        </p:txBody>
      </p:sp>
      <p:sp>
        <p:nvSpPr>
          <p:cNvPr id="4" name="Text Placeholder 3"/>
          <p:cNvSpPr>
            <a:spLocks noGrp="1"/>
          </p:cNvSpPr>
          <p:nvPr>
            <p:ph type="body" sz="half" idx="2"/>
          </p:nvPr>
        </p:nvSpPr>
        <p:spPr/>
        <p:txBody>
          <a:bodyPr>
            <a:normAutofit fontScale="92500" lnSpcReduction="10000"/>
          </a:bodyPr>
          <a:lstStyle/>
          <a:p>
            <a:r>
              <a:rPr lang="en-US" dirty="0" err="1"/>
              <a:t>DxCTE</a:t>
            </a:r>
            <a:r>
              <a:rPr lang="en-US" dirty="0"/>
              <a:t>-II Kit Request Module</a:t>
            </a:r>
          </a:p>
          <a:p>
            <a:pPr marL="285750" indent="-285750">
              <a:buFont typeface="Arial" panose="020B0604020202020204" pitchFamily="34" charset="0"/>
              <a:buChar char="•"/>
            </a:pPr>
            <a:r>
              <a:rPr lang="en-US" sz="1600" dirty="0"/>
              <a:t>Kits are not specific to a subject or time point. After collection, sites will indicate the subject and time point to which </a:t>
            </a:r>
            <a:r>
              <a:rPr lang="en-US" sz="1600" dirty="0" err="1"/>
              <a:t>BioSEND</a:t>
            </a:r>
            <a:r>
              <a:rPr lang="en-US" sz="1600" dirty="0"/>
              <a:t> should link the samples. </a:t>
            </a:r>
          </a:p>
          <a:p>
            <a:pPr marL="285750" indent="-285750">
              <a:buFont typeface="Arial" panose="020B0604020202020204" pitchFamily="34" charset="0"/>
              <a:buChar char="•"/>
            </a:pPr>
            <a:r>
              <a:rPr lang="en-US" sz="1600" dirty="0"/>
              <a:t>Standard collection kit for plasma and buffy coat contains supplies for one subject-visit. </a:t>
            </a:r>
          </a:p>
          <a:p>
            <a:pPr marL="285750" indent="-285750">
              <a:buFont typeface="Arial" panose="020B0604020202020204" pitchFamily="34" charset="0"/>
              <a:buChar char="•"/>
            </a:pPr>
            <a:r>
              <a:rPr lang="en-US" sz="1600" dirty="0"/>
              <a:t>Shipping Kits are ordered independently of Blood Kits</a:t>
            </a:r>
          </a:p>
          <a:p>
            <a:pPr marL="285750" indent="-285750">
              <a:buFont typeface="Arial" panose="020B0604020202020204" pitchFamily="34" charset="0"/>
              <a:buChar char="•"/>
            </a:pPr>
            <a:r>
              <a:rPr lang="en-US" sz="1600" dirty="0"/>
              <a:t>A single Shipping Kit may be used to send samples for 1-2 </a:t>
            </a:r>
            <a:r>
              <a:rPr lang="en-US" sz="1600" dirty="0" err="1"/>
              <a:t>cryoboxes</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80126E43-2212-2813-0AE6-245A27DA47AC}"/>
              </a:ext>
            </a:extLst>
          </p:cNvPr>
          <p:cNvPicPr>
            <a:picLocks noChangeAspect="1"/>
          </p:cNvPicPr>
          <p:nvPr/>
        </p:nvPicPr>
        <p:blipFill>
          <a:blip r:embed="rId2"/>
          <a:stretch>
            <a:fillRect/>
          </a:stretch>
        </p:blipFill>
        <p:spPr>
          <a:xfrm>
            <a:off x="4741194" y="1643062"/>
            <a:ext cx="6848475" cy="3571875"/>
          </a:xfrm>
          <a:prstGeom prst="rect">
            <a:avLst/>
          </a:prstGeom>
          <a:ln>
            <a:solidFill>
              <a:srgbClr val="0070C0"/>
            </a:solidFill>
          </a:ln>
        </p:spPr>
      </p:pic>
    </p:spTree>
    <p:extLst>
      <p:ext uri="{BB962C8B-B14F-4D97-AF65-F5344CB8AC3E}">
        <p14:creationId xmlns:p14="http://schemas.microsoft.com/office/powerpoint/2010/main" val="58976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Contents and Ordering: Kit Breakdown</a:t>
            </a:r>
          </a:p>
        </p:txBody>
      </p:sp>
      <p:sp>
        <p:nvSpPr>
          <p:cNvPr id="4" name="Text Placeholder 3"/>
          <p:cNvSpPr>
            <a:spLocks noGrp="1"/>
          </p:cNvSpPr>
          <p:nvPr>
            <p:ph type="body" sz="half" idx="2"/>
          </p:nvPr>
        </p:nvSpPr>
        <p:spPr/>
        <p:txBody>
          <a:bodyPr/>
          <a:lstStyle/>
          <a:p>
            <a:r>
              <a:rPr lang="en-US" dirty="0" err="1"/>
              <a:t>DxCTE</a:t>
            </a:r>
            <a:r>
              <a:rPr lang="en-US" dirty="0"/>
              <a:t>-II Kit Request Module</a:t>
            </a:r>
          </a:p>
        </p:txBody>
      </p:sp>
      <p:sp>
        <p:nvSpPr>
          <p:cNvPr id="12" name="TextBox 11"/>
          <p:cNvSpPr txBox="1"/>
          <p:nvPr/>
        </p:nvSpPr>
        <p:spPr>
          <a:xfrm>
            <a:off x="9393527" y="2418694"/>
            <a:ext cx="2421290" cy="923330"/>
          </a:xfrm>
          <a:prstGeom prst="rect">
            <a:avLst/>
          </a:prstGeom>
          <a:solidFill>
            <a:schemeClr val="bg1">
              <a:alpha val="70000"/>
            </a:schemeClr>
          </a:solidFill>
          <a:ln w="15875">
            <a:solidFill>
              <a:schemeClr val="tx1"/>
            </a:solidFill>
            <a:prstDash val="sysDash"/>
          </a:ln>
        </p:spPr>
        <p:txBody>
          <a:bodyPr wrap="square" rtlCol="0">
            <a:spAutoFit/>
          </a:bodyPr>
          <a:lstStyle/>
          <a:p>
            <a:r>
              <a:rPr lang="en-US" dirty="0"/>
              <a:t>Kit contents of selected kit will appear at the bottom of the page</a:t>
            </a:r>
          </a:p>
        </p:txBody>
      </p:sp>
      <p:pic>
        <p:nvPicPr>
          <p:cNvPr id="5" name="Picture 4">
            <a:extLst>
              <a:ext uri="{FF2B5EF4-FFF2-40B4-BE49-F238E27FC236}">
                <a16:creationId xmlns:a16="http://schemas.microsoft.com/office/drawing/2014/main" id="{CC9281DB-9483-D9DC-A5FF-04DEAEE0A2C4}"/>
              </a:ext>
            </a:extLst>
          </p:cNvPr>
          <p:cNvPicPr>
            <a:picLocks noChangeAspect="1"/>
          </p:cNvPicPr>
          <p:nvPr/>
        </p:nvPicPr>
        <p:blipFill>
          <a:blip r:embed="rId2"/>
          <a:stretch>
            <a:fillRect/>
          </a:stretch>
        </p:blipFill>
        <p:spPr>
          <a:xfrm>
            <a:off x="4158393" y="1756531"/>
            <a:ext cx="5068685" cy="3379124"/>
          </a:xfrm>
          <a:prstGeom prst="rect">
            <a:avLst/>
          </a:prstGeom>
        </p:spPr>
      </p:pic>
    </p:spTree>
    <p:extLst>
      <p:ext uri="{BB962C8B-B14F-4D97-AF65-F5344CB8AC3E}">
        <p14:creationId xmlns:p14="http://schemas.microsoft.com/office/powerpoint/2010/main" val="206564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Contents and Ordering: Kits</a:t>
            </a:r>
          </a:p>
        </p:txBody>
      </p:sp>
      <p:sp>
        <p:nvSpPr>
          <p:cNvPr id="3" name="Content Placeholder 2"/>
          <p:cNvSpPr>
            <a:spLocks noGrp="1"/>
          </p:cNvSpPr>
          <p:nvPr>
            <p:ph sz="half" idx="1"/>
          </p:nvPr>
        </p:nvSpPr>
        <p:spPr>
          <a:xfrm>
            <a:off x="1097280" y="1845734"/>
            <a:ext cx="2472771" cy="411083"/>
          </a:xfrm>
        </p:spPr>
        <p:txBody>
          <a:bodyPr>
            <a:normAutofit lnSpcReduction="10000"/>
          </a:bodyPr>
          <a:lstStyle/>
          <a:p>
            <a:pPr marL="292608" lvl="1" indent="0">
              <a:buNone/>
            </a:pPr>
            <a:r>
              <a:rPr lang="en-US" sz="2000" dirty="0"/>
              <a:t>Blood Kit (frozen):</a:t>
            </a:r>
          </a:p>
          <a:p>
            <a:pPr marL="292608" lvl="1" indent="0">
              <a:buNone/>
            </a:pPr>
            <a:endParaRPr lang="en-US" sz="2000" dirty="0"/>
          </a:p>
        </p:txBody>
      </p:sp>
      <p:sp>
        <p:nvSpPr>
          <p:cNvPr id="14" name="TextBox 13">
            <a:extLst>
              <a:ext uri="{FF2B5EF4-FFF2-40B4-BE49-F238E27FC236}">
                <a16:creationId xmlns:a16="http://schemas.microsoft.com/office/drawing/2014/main" id="{DECAEF58-44DF-4CE6-85E6-E8FB89835793}"/>
              </a:ext>
            </a:extLst>
          </p:cNvPr>
          <p:cNvSpPr txBox="1"/>
          <p:nvPr/>
        </p:nvSpPr>
        <p:spPr>
          <a:xfrm>
            <a:off x="6364320" y="1792789"/>
            <a:ext cx="1933373" cy="646331"/>
          </a:xfrm>
          <a:prstGeom prst="rect">
            <a:avLst/>
          </a:prstGeom>
          <a:noFill/>
        </p:spPr>
        <p:txBody>
          <a:bodyPr wrap="square">
            <a:spAutoFit/>
          </a:bodyPr>
          <a:lstStyle/>
          <a:p>
            <a:pPr marL="292608" lvl="1" indent="0">
              <a:buNone/>
            </a:pPr>
            <a:r>
              <a:rPr lang="en-US" sz="1800" dirty="0"/>
              <a:t>Shipping Kit:</a:t>
            </a:r>
          </a:p>
          <a:p>
            <a:pPr marL="292608" lvl="1" indent="0">
              <a:buNone/>
            </a:pPr>
            <a:endParaRPr lang="en-US" sz="1800" dirty="0"/>
          </a:p>
        </p:txBody>
      </p:sp>
      <p:pic>
        <p:nvPicPr>
          <p:cNvPr id="4" name="Picture 3">
            <a:extLst>
              <a:ext uri="{FF2B5EF4-FFF2-40B4-BE49-F238E27FC236}">
                <a16:creationId xmlns:a16="http://schemas.microsoft.com/office/drawing/2014/main" id="{904BAFF6-03B1-9CD3-400D-370901CBD124}"/>
              </a:ext>
            </a:extLst>
          </p:cNvPr>
          <p:cNvPicPr>
            <a:picLocks noChangeAspect="1"/>
          </p:cNvPicPr>
          <p:nvPr/>
        </p:nvPicPr>
        <p:blipFill>
          <a:blip r:embed="rId2"/>
          <a:stretch>
            <a:fillRect/>
          </a:stretch>
        </p:blipFill>
        <p:spPr>
          <a:xfrm>
            <a:off x="451311" y="2365191"/>
            <a:ext cx="5158218" cy="3952830"/>
          </a:xfrm>
          <a:prstGeom prst="rect">
            <a:avLst/>
          </a:prstGeom>
        </p:spPr>
      </p:pic>
      <p:pic>
        <p:nvPicPr>
          <p:cNvPr id="5" name="Picture 4">
            <a:extLst>
              <a:ext uri="{FF2B5EF4-FFF2-40B4-BE49-F238E27FC236}">
                <a16:creationId xmlns:a16="http://schemas.microsoft.com/office/drawing/2014/main" id="{A715E6A9-01AE-A226-5C51-7CF584BAFA20}"/>
              </a:ext>
            </a:extLst>
          </p:cNvPr>
          <p:cNvPicPr>
            <a:picLocks noChangeAspect="1"/>
          </p:cNvPicPr>
          <p:nvPr/>
        </p:nvPicPr>
        <p:blipFill>
          <a:blip r:embed="rId3"/>
          <a:stretch>
            <a:fillRect/>
          </a:stretch>
        </p:blipFill>
        <p:spPr>
          <a:xfrm>
            <a:off x="6538190" y="2365191"/>
            <a:ext cx="2997696" cy="3996928"/>
          </a:xfrm>
          <a:prstGeom prst="rect">
            <a:avLst/>
          </a:prstGeom>
        </p:spPr>
      </p:pic>
    </p:spTree>
    <p:extLst>
      <p:ext uri="{BB962C8B-B14F-4D97-AF65-F5344CB8AC3E}">
        <p14:creationId xmlns:p14="http://schemas.microsoft.com/office/powerpoint/2010/main" val="347995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and Supply Ordering</a:t>
            </a:r>
          </a:p>
        </p:txBody>
      </p:sp>
      <p:sp>
        <p:nvSpPr>
          <p:cNvPr id="8" name="Text Placeholder 3">
            <a:extLst>
              <a:ext uri="{FF2B5EF4-FFF2-40B4-BE49-F238E27FC236}">
                <a16:creationId xmlns:a16="http://schemas.microsoft.com/office/drawing/2014/main" id="{9EB6D871-C616-2AB9-C1A4-0C3769E355E1}"/>
              </a:ext>
            </a:extLst>
          </p:cNvPr>
          <p:cNvSpPr txBox="1">
            <a:spLocks/>
          </p:cNvSpPr>
          <p:nvPr/>
        </p:nvSpPr>
        <p:spPr>
          <a:xfrm>
            <a:off x="1177046" y="2089501"/>
            <a:ext cx="9978633" cy="33791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sz="2000" dirty="0">
                <a:solidFill>
                  <a:schemeClr val="tx1"/>
                </a:solidFill>
              </a:rPr>
              <a:t>Click “Submit” to send order to BioSEND; staff will confirm receipt of your order</a:t>
            </a:r>
          </a:p>
          <a:p>
            <a:pPr marL="285750" indent="-285750">
              <a:buFont typeface="Arial" panose="020B0604020202020204" pitchFamily="34" charset="0"/>
              <a:buChar char="•"/>
            </a:pPr>
            <a:r>
              <a:rPr lang="en-US" sz="2000" dirty="0">
                <a:solidFill>
                  <a:schemeClr val="tx1"/>
                </a:solidFill>
              </a:rPr>
              <a:t>Please allow two week turn-around time for kit shipments</a:t>
            </a:r>
          </a:p>
          <a:p>
            <a:pPr marL="285750" indent="-285750">
              <a:buFont typeface="Arial" panose="020B0604020202020204" pitchFamily="34" charset="0"/>
              <a:buChar char="•"/>
            </a:pPr>
            <a:r>
              <a:rPr lang="en-US" sz="2000" dirty="0">
                <a:solidFill>
                  <a:schemeClr val="tx1"/>
                </a:solidFill>
              </a:rPr>
              <a:t>If urgent request needed, please note date needed by in comments and email BioSEND. We cannot guarantee urgent orders, but we will do our best to accommodate. </a:t>
            </a:r>
          </a:p>
          <a:p>
            <a:pPr marL="285750" indent="-285750">
              <a:buFont typeface="Arial" panose="020B0604020202020204" pitchFamily="34" charset="0"/>
              <a:buChar char="•"/>
            </a:pPr>
            <a:r>
              <a:rPr lang="en-US" sz="2000" dirty="0">
                <a:solidFill>
                  <a:schemeClr val="tx1"/>
                </a:solidFill>
              </a:rPr>
              <a:t>BioSEND will send confirmation of shipment and tracking number when supplies ship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5348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Labelling: Example Labels</a:t>
            </a:r>
          </a:p>
        </p:txBody>
      </p:sp>
      <p:sp>
        <p:nvSpPr>
          <p:cNvPr id="3" name="Content Placeholder 2"/>
          <p:cNvSpPr>
            <a:spLocks noGrp="1"/>
          </p:cNvSpPr>
          <p:nvPr>
            <p:ph idx="1"/>
          </p:nvPr>
        </p:nvSpPr>
        <p:spPr/>
        <p:txBody>
          <a:bodyPr/>
          <a:lstStyle/>
          <a:p>
            <a:pPr marL="292608" lvl="1" indent="0">
              <a:buNone/>
            </a:pPr>
            <a:r>
              <a:rPr lang="en-US" b="1" dirty="0"/>
              <a:t>Labels are provided by Indiana University</a:t>
            </a:r>
          </a:p>
          <a:p>
            <a:pPr marL="578358" lvl="1" indent="-285750"/>
            <a:r>
              <a:rPr lang="en-US" dirty="0"/>
              <a:t>Please check that all samples are properly labelled to ensure correct identification by IU</a:t>
            </a:r>
          </a:p>
          <a:p>
            <a:pPr marL="578358" lvl="1" indent="-285750"/>
            <a:r>
              <a:rPr lang="en-US" dirty="0"/>
              <a:t>If do not have enough labels to complete a visit, please contact IU </a:t>
            </a:r>
            <a:r>
              <a:rPr lang="en-US" i="1" dirty="0"/>
              <a:t>immediately</a:t>
            </a:r>
          </a:p>
          <a:p>
            <a:pPr marL="578358" lvl="1" indent="-285750"/>
            <a:r>
              <a:rPr lang="en-US" dirty="0"/>
              <a:t>Labelling the tubes during processing prevents sample mix-ups</a:t>
            </a:r>
          </a:p>
        </p:txBody>
      </p:sp>
      <p:sp>
        <p:nvSpPr>
          <p:cNvPr id="36" name="Rectangle 35"/>
          <p:cNvSpPr/>
          <p:nvPr/>
        </p:nvSpPr>
        <p:spPr>
          <a:xfrm>
            <a:off x="1310081" y="3569476"/>
            <a:ext cx="2058054" cy="2004168"/>
          </a:xfrm>
          <a:prstGeom prst="rect">
            <a:avLst/>
          </a:prstGeom>
          <a:no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rPr>
              <a:t> </a:t>
            </a:r>
          </a:p>
        </p:txBody>
      </p:sp>
      <p:pic>
        <p:nvPicPr>
          <p:cNvPr id="4" name="Picture 3">
            <a:extLst>
              <a:ext uri="{FF2B5EF4-FFF2-40B4-BE49-F238E27FC236}">
                <a16:creationId xmlns:a16="http://schemas.microsoft.com/office/drawing/2014/main" id="{99DDCE8E-2698-27CD-7F26-DF397655DD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878" y="3705690"/>
            <a:ext cx="1825638" cy="1760613"/>
          </a:xfrm>
          <a:prstGeom prst="rect">
            <a:avLst/>
          </a:prstGeom>
          <a:noFill/>
        </p:spPr>
      </p:pic>
      <p:pic>
        <p:nvPicPr>
          <p:cNvPr id="6" name="Picture 5">
            <a:extLst>
              <a:ext uri="{FF2B5EF4-FFF2-40B4-BE49-F238E27FC236}">
                <a16:creationId xmlns:a16="http://schemas.microsoft.com/office/drawing/2014/main" id="{25C73C90-B083-EBF2-6CA0-77C40FC9E4C7}"/>
              </a:ext>
            </a:extLst>
          </p:cNvPr>
          <p:cNvPicPr>
            <a:picLocks noChangeAspect="1"/>
          </p:cNvPicPr>
          <p:nvPr/>
        </p:nvPicPr>
        <p:blipFill>
          <a:blip r:embed="rId4"/>
          <a:stretch>
            <a:fillRect/>
          </a:stretch>
        </p:blipFill>
        <p:spPr>
          <a:xfrm>
            <a:off x="4523450" y="3705690"/>
            <a:ext cx="1825638" cy="1763822"/>
          </a:xfrm>
          <a:prstGeom prst="rect">
            <a:avLst/>
          </a:prstGeom>
        </p:spPr>
      </p:pic>
      <p:pic>
        <p:nvPicPr>
          <p:cNvPr id="7" name="Picture 6">
            <a:extLst>
              <a:ext uri="{FF2B5EF4-FFF2-40B4-BE49-F238E27FC236}">
                <a16:creationId xmlns:a16="http://schemas.microsoft.com/office/drawing/2014/main" id="{02D610C2-86D9-A2A7-49E9-5543193FC342}"/>
              </a:ext>
            </a:extLst>
          </p:cNvPr>
          <p:cNvPicPr>
            <a:picLocks noChangeAspect="1"/>
          </p:cNvPicPr>
          <p:nvPr/>
        </p:nvPicPr>
        <p:blipFill>
          <a:blip r:embed="rId5"/>
          <a:stretch>
            <a:fillRect/>
          </a:stretch>
        </p:blipFill>
        <p:spPr>
          <a:xfrm>
            <a:off x="6840022" y="3705690"/>
            <a:ext cx="1825638" cy="1763822"/>
          </a:xfrm>
          <a:prstGeom prst="rect">
            <a:avLst/>
          </a:prstGeom>
        </p:spPr>
      </p:pic>
    </p:spTree>
    <p:extLst>
      <p:ext uri="{BB962C8B-B14F-4D97-AF65-F5344CB8AC3E}">
        <p14:creationId xmlns:p14="http://schemas.microsoft.com/office/powerpoint/2010/main" val="162391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Labelling: Label Placement</a:t>
            </a:r>
          </a:p>
        </p:txBody>
      </p:sp>
      <p:sp>
        <p:nvSpPr>
          <p:cNvPr id="3" name="Content Placeholder 2"/>
          <p:cNvSpPr>
            <a:spLocks noGrp="1"/>
          </p:cNvSpPr>
          <p:nvPr>
            <p:ph sz="half" idx="1"/>
          </p:nvPr>
        </p:nvSpPr>
        <p:spPr/>
        <p:txBody>
          <a:bodyPr>
            <a:normAutofit/>
          </a:bodyPr>
          <a:lstStyle/>
          <a:p>
            <a:r>
              <a:rPr lang="en-US" dirty="0"/>
              <a:t>Please...</a:t>
            </a:r>
          </a:p>
          <a:p>
            <a:pPr marL="173038" indent="-173038">
              <a:buFont typeface="Arial" panose="020B0604020202020204" pitchFamily="34" charset="0"/>
              <a:buChar char="•"/>
            </a:pPr>
            <a:r>
              <a:rPr lang="en-US" dirty="0"/>
              <a:t>Label all collection and aliquot tubes before cooling, collecting, processing, or freezing samples</a:t>
            </a:r>
          </a:p>
          <a:p>
            <a:pPr marL="173038" indent="-173038">
              <a:buFont typeface="Arial" panose="020B0604020202020204" pitchFamily="34" charset="0"/>
              <a:buChar char="•"/>
            </a:pPr>
            <a:r>
              <a:rPr lang="en-US" dirty="0"/>
              <a:t>Label only 1 subject’s tubes at a time to avoid mix-ups</a:t>
            </a:r>
          </a:p>
          <a:p>
            <a:pPr marL="173038" indent="-173038">
              <a:buFont typeface="Arial" panose="020B0604020202020204" pitchFamily="34" charset="0"/>
              <a:buChar char="•"/>
            </a:pPr>
            <a:r>
              <a:rPr lang="en-US" dirty="0"/>
              <a:t>Wrap the label around the tube horizontally -  label position is important for all tube types</a:t>
            </a:r>
          </a:p>
          <a:p>
            <a:pPr marL="173038" indent="-173038">
              <a:buFont typeface="Arial" panose="020B0604020202020204" pitchFamily="34" charset="0"/>
              <a:buChar char="•"/>
            </a:pPr>
            <a:r>
              <a:rPr lang="en-US" dirty="0"/>
              <a:t>Make sure the label is completely adhered by rolling between your fingers</a:t>
            </a:r>
          </a:p>
          <a:p>
            <a:endParaRPr lang="en-US" dirty="0"/>
          </a:p>
        </p:txBody>
      </p:sp>
      <p:grpSp>
        <p:nvGrpSpPr>
          <p:cNvPr id="7" name="Group 6" descr="Image showing the correct way to label aliquot tubes"/>
          <p:cNvGrpSpPr/>
          <p:nvPr/>
        </p:nvGrpSpPr>
        <p:grpSpPr>
          <a:xfrm>
            <a:off x="7259783" y="2503055"/>
            <a:ext cx="2881744" cy="2854035"/>
            <a:chOff x="0" y="0"/>
            <a:chExt cx="2475187" cy="2453180"/>
          </a:xfrm>
        </p:grpSpPr>
        <p:sp>
          <p:nvSpPr>
            <p:cNvPr id="8" name="Rectangle 7"/>
            <p:cNvSpPr/>
            <p:nvPr/>
          </p:nvSpPr>
          <p:spPr>
            <a:xfrm>
              <a:off x="0" y="0"/>
              <a:ext cx="2475175" cy="2453175"/>
            </a:xfrm>
            <a:prstGeom prst="rect">
              <a:avLst/>
            </a:prstGeom>
            <a:no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grpSp>
          <p:nvGrpSpPr>
            <p:cNvPr id="9" name="Group 8"/>
            <p:cNvGrpSpPr/>
            <p:nvPr/>
          </p:nvGrpSpPr>
          <p:grpSpPr>
            <a:xfrm>
              <a:off x="0" y="0"/>
              <a:ext cx="2475187" cy="2368769"/>
              <a:chOff x="0" y="0"/>
              <a:chExt cx="2990341" cy="2942857"/>
            </a:xfrm>
          </p:grpSpPr>
          <p:pic>
            <p:nvPicPr>
              <p:cNvPr id="12" name="Shape 16"/>
              <p:cNvPicPr preferRelativeResize="0"/>
              <p:nvPr/>
            </p:nvPicPr>
            <p:blipFill rotWithShape="1">
              <a:blip r:embed="rId2">
                <a:alphaModFix/>
              </a:blip>
              <a:srcRect/>
              <a:stretch/>
            </p:blipFill>
            <p:spPr>
              <a:xfrm>
                <a:off x="1718938" y="0"/>
                <a:ext cx="1271403" cy="2942857"/>
              </a:xfrm>
              <a:prstGeom prst="rect">
                <a:avLst/>
              </a:prstGeom>
              <a:noFill/>
              <a:ln>
                <a:noFill/>
              </a:ln>
            </p:spPr>
          </p:pic>
          <p:sp>
            <p:nvSpPr>
              <p:cNvPr id="13" name="Rectangle 12"/>
              <p:cNvSpPr/>
              <p:nvPr/>
            </p:nvSpPr>
            <p:spPr>
              <a:xfrm>
                <a:off x="1951594" y="1029066"/>
                <a:ext cx="673768" cy="861774"/>
              </a:xfrm>
              <a:prstGeom prst="rect">
                <a:avLst/>
              </a:prstGeom>
              <a:solidFill>
                <a:schemeClr val="lt1"/>
              </a:soli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sp>
            <p:nvSpPr>
              <p:cNvPr id="14" name="Rectangle 13"/>
              <p:cNvSpPr/>
              <p:nvPr/>
            </p:nvSpPr>
            <p:spPr>
              <a:xfrm>
                <a:off x="1862536" y="1017842"/>
                <a:ext cx="868680" cy="866775"/>
              </a:xfrm>
              <a:prstGeom prst="rect">
                <a:avLst/>
              </a:prstGeom>
              <a:noFill/>
              <a:ln>
                <a:noFill/>
              </a:ln>
            </p:spPr>
            <p:txBody>
              <a:bodyPr spcFirstLastPara="1" wrap="square" lIns="91425" tIns="45700" rIns="91425" bIns="45700" anchor="t" anchorCtr="0">
                <a:noAutofit/>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0001234567</a:t>
                </a:r>
                <a:endParaRPr lang="en-US" sz="1100" dirty="0">
                  <a:effectLst/>
                  <a:latin typeface="Calibri" panose="020F0502020204030204" pitchFamily="34" charset="0"/>
                  <a:ea typeface="Calibri" panose="020F0502020204030204" pitchFamily="34" charset="0"/>
                </a:endParaRPr>
              </a:p>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BioSEND</a:t>
                </a:r>
                <a:endParaRPr lang="en-US" sz="1100" dirty="0">
                  <a:effectLst/>
                  <a:latin typeface="Calibri" panose="020F0502020204030204" pitchFamily="34" charset="0"/>
                  <a:ea typeface="Calibri" panose="020F0502020204030204" pitchFamily="34" charset="0"/>
                </a:endParaRPr>
              </a:p>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987654</a:t>
                </a:r>
                <a:endParaRPr lang="en-US" sz="1100" dirty="0">
                  <a:effectLst/>
                  <a:latin typeface="Calibri" panose="020F0502020204030204" pitchFamily="34" charset="0"/>
                  <a:ea typeface="Calibri" panose="020F0502020204030204" pitchFamily="34" charset="0"/>
                </a:endParaRPr>
              </a:p>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PLASMA</a:t>
                </a:r>
                <a:endParaRPr lang="en-US" sz="1100" dirty="0">
                  <a:effectLst/>
                  <a:latin typeface="Calibri" panose="020F0502020204030204" pitchFamily="34" charset="0"/>
                  <a:ea typeface="Calibri" panose="020F0502020204030204" pitchFamily="34" charset="0"/>
                </a:endParaRPr>
              </a:p>
            </p:txBody>
          </p:sp>
          <p:pic>
            <p:nvPicPr>
              <p:cNvPr id="15" name="Shape 19"/>
              <p:cNvPicPr preferRelativeResize="0"/>
              <p:nvPr/>
            </p:nvPicPr>
            <p:blipFill rotWithShape="1">
              <a:blip r:embed="rId2">
                <a:alphaModFix/>
              </a:blip>
              <a:srcRect/>
              <a:stretch/>
            </p:blipFill>
            <p:spPr>
              <a:xfrm>
                <a:off x="0" y="0"/>
                <a:ext cx="1271403" cy="2942857"/>
              </a:xfrm>
              <a:prstGeom prst="rect">
                <a:avLst/>
              </a:prstGeom>
              <a:noFill/>
              <a:ln>
                <a:noFill/>
              </a:ln>
            </p:spPr>
          </p:pic>
          <p:sp>
            <p:nvSpPr>
              <p:cNvPr id="16" name="Rectangle 15"/>
              <p:cNvSpPr/>
              <p:nvPr/>
            </p:nvSpPr>
            <p:spPr>
              <a:xfrm>
                <a:off x="232656" y="1051277"/>
                <a:ext cx="673768" cy="861774"/>
              </a:xfrm>
              <a:prstGeom prst="rect">
                <a:avLst/>
              </a:prstGeom>
              <a:solidFill>
                <a:schemeClr val="lt1"/>
              </a:soli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sp>
            <p:nvSpPr>
              <p:cNvPr id="17" name="Rectangle 16"/>
              <p:cNvSpPr/>
              <p:nvPr/>
            </p:nvSpPr>
            <p:spPr>
              <a:xfrm rot="5400000">
                <a:off x="69685" y="1051157"/>
                <a:ext cx="868680" cy="866775"/>
              </a:xfrm>
              <a:prstGeom prst="rect">
                <a:avLst/>
              </a:prstGeom>
              <a:noFill/>
              <a:ln>
                <a:noFill/>
              </a:ln>
            </p:spPr>
            <p:txBody>
              <a:bodyPr spcFirstLastPara="1" wrap="square" lIns="91425" tIns="45700" rIns="91425" bIns="45700" anchor="t" anchorCtr="0">
                <a:noAutofit/>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0001234567</a:t>
                </a:r>
                <a:endParaRPr lang="en-US" sz="1100" dirty="0">
                  <a:effectLst/>
                  <a:latin typeface="Calibri" panose="020F0502020204030204" pitchFamily="34" charset="0"/>
                  <a:ea typeface="Calibri" panose="020F0502020204030204" pitchFamily="34" charset="0"/>
                </a:endParaRPr>
              </a:p>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BioSEND</a:t>
                </a:r>
                <a:endParaRPr lang="en-US" sz="1100" dirty="0">
                  <a:effectLst/>
                  <a:latin typeface="Calibri" panose="020F0502020204030204" pitchFamily="34" charset="0"/>
                  <a:ea typeface="Calibri" panose="020F0502020204030204" pitchFamily="34" charset="0"/>
                </a:endParaRPr>
              </a:p>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987654</a:t>
                </a:r>
                <a:endParaRPr lang="en-US" sz="1100" dirty="0">
                  <a:effectLst/>
                  <a:latin typeface="Calibri" panose="020F0502020204030204" pitchFamily="34" charset="0"/>
                  <a:ea typeface="Calibri" panose="020F0502020204030204" pitchFamily="34" charset="0"/>
                </a:endParaRPr>
              </a:p>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PLASMA</a:t>
                </a:r>
                <a:endParaRPr lang="en-US" sz="1100" dirty="0">
                  <a:effectLst/>
                  <a:latin typeface="Calibri" panose="020F0502020204030204" pitchFamily="34" charset="0"/>
                  <a:ea typeface="Calibri" panose="020F0502020204030204" pitchFamily="34" charset="0"/>
                </a:endParaRPr>
              </a:p>
            </p:txBody>
          </p:sp>
        </p:grpSp>
        <p:sp>
          <p:nvSpPr>
            <p:cNvPr id="10" name="Rectangle 9"/>
            <p:cNvSpPr/>
            <p:nvPr/>
          </p:nvSpPr>
          <p:spPr>
            <a:xfrm>
              <a:off x="204952" y="2100755"/>
              <a:ext cx="581025" cy="352425"/>
            </a:xfrm>
            <a:prstGeom prst="rect">
              <a:avLst/>
            </a:prstGeom>
            <a:noFill/>
            <a:ln>
              <a:noFill/>
            </a:ln>
          </p:spPr>
          <p:txBody>
            <a:bodyPr spcFirstLastPara="1" wrap="square" lIns="91425" tIns="45700" rIns="91425" bIns="45700" anchor="t" anchorCtr="0">
              <a:noAutofit/>
            </a:bodyPr>
            <a:lstStyle/>
            <a:p>
              <a:pPr marL="0" marR="0" algn="ctr">
                <a:lnSpc>
                  <a:spcPct val="114000"/>
                </a:lnSpc>
                <a:spcBef>
                  <a:spcPts val="0"/>
                </a:spcBef>
                <a:spcAft>
                  <a:spcPts val="1000"/>
                </a:spcAft>
              </a:pPr>
              <a:r>
                <a:rPr lang="en-US" sz="2000" b="1" dirty="0">
                  <a:solidFill>
                    <a:srgbClr val="538135"/>
                  </a:solidFill>
                  <a:effectLst/>
                  <a:latin typeface="Calibri" panose="020F0502020204030204" pitchFamily="34" charset="0"/>
                  <a:ea typeface="Calibri" panose="020F0502020204030204" pitchFamily="34" charset="0"/>
                </a:rPr>
                <a:t>YES</a:t>
              </a:r>
              <a:endParaRPr lang="en-US" sz="1100" dirty="0">
                <a:effectLst/>
                <a:latin typeface="Calibri" panose="020F0502020204030204" pitchFamily="34" charset="0"/>
                <a:ea typeface="Calibri" panose="020F0502020204030204" pitchFamily="34" charset="0"/>
              </a:endParaRPr>
            </a:p>
          </p:txBody>
        </p:sp>
        <p:sp>
          <p:nvSpPr>
            <p:cNvPr id="11" name="Rectangle 10"/>
            <p:cNvSpPr/>
            <p:nvPr/>
          </p:nvSpPr>
          <p:spPr>
            <a:xfrm>
              <a:off x="1600200" y="2100755"/>
              <a:ext cx="581025" cy="352425"/>
            </a:xfrm>
            <a:prstGeom prst="rect">
              <a:avLst/>
            </a:prstGeom>
            <a:noFill/>
            <a:ln>
              <a:noFill/>
            </a:ln>
          </p:spPr>
          <p:txBody>
            <a:bodyPr spcFirstLastPara="1" wrap="square" lIns="91425" tIns="45700" rIns="91425" bIns="45700" anchor="t" anchorCtr="0">
              <a:noAutofit/>
            </a:bodyPr>
            <a:lstStyle/>
            <a:p>
              <a:pPr marL="0" marR="0" algn="ctr">
                <a:lnSpc>
                  <a:spcPct val="114000"/>
                </a:lnSpc>
                <a:spcBef>
                  <a:spcPts val="0"/>
                </a:spcBef>
                <a:spcAft>
                  <a:spcPts val="1000"/>
                </a:spcAft>
              </a:pPr>
              <a:r>
                <a:rPr lang="en-US" sz="2000" b="1" dirty="0">
                  <a:solidFill>
                    <a:srgbClr val="C00000"/>
                  </a:solidFill>
                  <a:effectLst/>
                  <a:latin typeface="Calibri" panose="020F0502020204030204" pitchFamily="34" charset="0"/>
                  <a:ea typeface="Calibri" panose="020F0502020204030204" pitchFamily="34" charset="0"/>
                </a:rPr>
                <a:t>NO</a:t>
              </a:r>
              <a:endParaRPr lang="en-US" sz="1100" dirty="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76372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Volumes</a:t>
            </a:r>
          </a:p>
        </p:txBody>
      </p:sp>
      <p:sp>
        <p:nvSpPr>
          <p:cNvPr id="4" name="Text Placeholder 3"/>
          <p:cNvSpPr>
            <a:spLocks noGrp="1"/>
          </p:cNvSpPr>
          <p:nvPr>
            <p:ph type="body" sz="half" idx="2"/>
          </p:nvPr>
        </p:nvSpPr>
        <p:spPr/>
        <p:txBody>
          <a:bodyPr/>
          <a:lstStyle/>
          <a:p>
            <a:r>
              <a:rPr lang="en-US" dirty="0"/>
              <a:t>Total blood volumes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7052252"/>
              </p:ext>
            </p:extLst>
          </p:nvPr>
        </p:nvGraphicFramePr>
        <p:xfrm>
          <a:off x="5508598" y="2613912"/>
          <a:ext cx="5277135" cy="1086784"/>
        </p:xfrm>
        <a:graphic>
          <a:graphicData uri="http://schemas.openxmlformats.org/drawingml/2006/table">
            <a:tbl>
              <a:tblPr firstRow="1" bandRow="1">
                <a:tableStyleId>{21E4AEA4-8DFA-4A89-87EB-49C32662AFE0}</a:tableStyleId>
              </a:tblPr>
              <a:tblGrid>
                <a:gridCol w="4174627">
                  <a:extLst>
                    <a:ext uri="{9D8B030D-6E8A-4147-A177-3AD203B41FA5}">
                      <a16:colId xmlns:a16="http://schemas.microsoft.com/office/drawing/2014/main" val="1465785544"/>
                    </a:ext>
                  </a:extLst>
                </a:gridCol>
                <a:gridCol w="1102508">
                  <a:extLst>
                    <a:ext uri="{9D8B030D-6E8A-4147-A177-3AD203B41FA5}">
                      <a16:colId xmlns:a16="http://schemas.microsoft.com/office/drawing/2014/main" val="2218650324"/>
                    </a:ext>
                  </a:extLst>
                </a:gridCol>
              </a:tblGrid>
              <a:tr h="543392">
                <a:tc>
                  <a:txBody>
                    <a:bodyPr/>
                    <a:lstStyle/>
                    <a:p>
                      <a:pPr marL="0" marR="0">
                        <a:lnSpc>
                          <a:spcPct val="115000"/>
                        </a:lnSpc>
                        <a:spcBef>
                          <a:spcPts val="0"/>
                        </a:spcBef>
                        <a:spcAft>
                          <a:spcPts val="1000"/>
                        </a:spcAft>
                      </a:pPr>
                      <a:r>
                        <a:rPr lang="en-US" sz="1800" dirty="0">
                          <a:effectLst/>
                        </a:rPr>
                        <a:t>Sample Type</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800" dirty="0">
                          <a:effectLst/>
                        </a:rPr>
                        <a:t>Amount</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16134947"/>
                  </a:ext>
                </a:extLst>
              </a:tr>
              <a:tr h="543392">
                <a:tc>
                  <a:txBody>
                    <a:bodyPr/>
                    <a:lstStyle/>
                    <a:p>
                      <a:pPr marL="0" marR="0">
                        <a:lnSpc>
                          <a:spcPct val="115000"/>
                        </a:lnSpc>
                        <a:spcBef>
                          <a:spcPts val="0"/>
                        </a:spcBef>
                        <a:spcAft>
                          <a:spcPts val="1000"/>
                        </a:spcAft>
                      </a:pPr>
                      <a:r>
                        <a:rPr lang="en-US" sz="1800" dirty="0">
                          <a:effectLst/>
                        </a:rPr>
                        <a:t>Whole Blood for Plasma and Buffy Coat</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800" dirty="0">
                          <a:effectLst/>
                        </a:rPr>
                        <a:t>40 ml</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87077918"/>
                  </a:ext>
                </a:extLst>
              </a:tr>
            </a:tbl>
          </a:graphicData>
        </a:graphic>
      </p:graphicFrame>
    </p:spTree>
    <p:extLst>
      <p:ext uri="{BB962C8B-B14F-4D97-AF65-F5344CB8AC3E}">
        <p14:creationId xmlns:p14="http://schemas.microsoft.com/office/powerpoint/2010/main" val="253077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Collection and Processing</a:t>
            </a:r>
          </a:p>
        </p:txBody>
      </p:sp>
      <p:sp>
        <p:nvSpPr>
          <p:cNvPr id="5" name="Text Placeholder 4"/>
          <p:cNvSpPr>
            <a:spLocks noGrp="1"/>
          </p:cNvSpPr>
          <p:nvPr>
            <p:ph type="body" sz="half" idx="2"/>
          </p:nvPr>
        </p:nvSpPr>
        <p:spPr/>
        <p:txBody>
          <a:bodyPr/>
          <a:lstStyle/>
          <a:p>
            <a:r>
              <a:rPr lang="en-US" i="1" dirty="0"/>
              <a:t>Supplies provided for the collection of plasma and buffy coat</a:t>
            </a:r>
          </a:p>
        </p:txBody>
      </p:sp>
      <p:grpSp>
        <p:nvGrpSpPr>
          <p:cNvPr id="6" name="Group 5">
            <a:extLst>
              <a:ext uri="{FF2B5EF4-FFF2-40B4-BE49-F238E27FC236}">
                <a16:creationId xmlns:a16="http://schemas.microsoft.com/office/drawing/2014/main" id="{5095BFAA-021C-00F1-B4C7-AB3987E783E7}"/>
              </a:ext>
            </a:extLst>
          </p:cNvPr>
          <p:cNvGrpSpPr/>
          <p:nvPr/>
        </p:nvGrpSpPr>
        <p:grpSpPr>
          <a:xfrm>
            <a:off x="4760281" y="2011426"/>
            <a:ext cx="6974519" cy="3679870"/>
            <a:chOff x="4678101" y="2167704"/>
            <a:chExt cx="6974519" cy="3679870"/>
          </a:xfrm>
        </p:grpSpPr>
        <p:grpSp>
          <p:nvGrpSpPr>
            <p:cNvPr id="7" name="Group 6">
              <a:extLst>
                <a:ext uri="{FF2B5EF4-FFF2-40B4-BE49-F238E27FC236}">
                  <a16:creationId xmlns:a16="http://schemas.microsoft.com/office/drawing/2014/main" id="{5A5289A3-BC12-D8DE-6CDA-9896F235F426}"/>
                </a:ext>
              </a:extLst>
            </p:cNvPr>
            <p:cNvGrpSpPr/>
            <p:nvPr/>
          </p:nvGrpSpPr>
          <p:grpSpPr>
            <a:xfrm>
              <a:off x="4678101" y="2167704"/>
              <a:ext cx="611513" cy="2941206"/>
              <a:chOff x="-244857" y="2508806"/>
              <a:chExt cx="389392" cy="1872866"/>
            </a:xfrm>
          </p:grpSpPr>
          <p:pic>
            <p:nvPicPr>
              <p:cNvPr id="52" name="Picture 51">
                <a:extLst>
                  <a:ext uri="{FF2B5EF4-FFF2-40B4-BE49-F238E27FC236}">
                    <a16:creationId xmlns:a16="http://schemas.microsoft.com/office/drawing/2014/main" id="{844373AD-293B-49B5-8A57-295E1DF6B1BC}"/>
                  </a:ext>
                </a:extLst>
              </p:cNvPr>
              <p:cNvPicPr>
                <a:picLocks noChangeAspect="1"/>
              </p:cNvPicPr>
              <p:nvPr/>
            </p:nvPicPr>
            <p:blipFill>
              <a:blip r:embed="rId2"/>
              <a:stretch>
                <a:fillRect/>
              </a:stretch>
            </p:blipFill>
            <p:spPr>
              <a:xfrm>
                <a:off x="-244857" y="2508806"/>
                <a:ext cx="389392" cy="1872866"/>
              </a:xfrm>
              <a:prstGeom prst="rect">
                <a:avLst/>
              </a:prstGeom>
            </p:spPr>
          </p:pic>
          <p:sp>
            <p:nvSpPr>
              <p:cNvPr id="53" name="TextBox 52">
                <a:extLst>
                  <a:ext uri="{FF2B5EF4-FFF2-40B4-BE49-F238E27FC236}">
                    <a16:creationId xmlns:a16="http://schemas.microsoft.com/office/drawing/2014/main" id="{C3C365AF-D357-79CC-C112-575DEB55725D}"/>
                  </a:ext>
                </a:extLst>
              </p:cNvPr>
              <p:cNvSpPr txBox="1"/>
              <p:nvPr/>
            </p:nvSpPr>
            <p:spPr>
              <a:xfrm rot="16200000">
                <a:off x="-392354" y="3439142"/>
                <a:ext cx="741262" cy="195983"/>
              </a:xfrm>
              <a:prstGeom prst="rect">
                <a:avLst/>
              </a:prstGeom>
              <a:noFill/>
            </p:spPr>
            <p:txBody>
              <a:bodyPr wrap="none" rtlCol="0">
                <a:spAutoFit/>
              </a:bodyPr>
              <a:lstStyle/>
              <a:p>
                <a:r>
                  <a:rPr lang="en-US" sz="1400" dirty="0"/>
                  <a:t>K2 EDTA tube</a:t>
                </a:r>
              </a:p>
            </p:txBody>
          </p:sp>
        </p:grpSp>
        <p:sp>
          <p:nvSpPr>
            <p:cNvPr id="8" name="TextBox 7">
              <a:extLst>
                <a:ext uri="{FF2B5EF4-FFF2-40B4-BE49-F238E27FC236}">
                  <a16:creationId xmlns:a16="http://schemas.microsoft.com/office/drawing/2014/main" id="{5A4A2F90-5050-3A2B-34A0-2B570A75353C}"/>
                </a:ext>
              </a:extLst>
            </p:cNvPr>
            <p:cNvSpPr txBox="1"/>
            <p:nvPr/>
          </p:nvSpPr>
          <p:spPr>
            <a:xfrm>
              <a:off x="4996575" y="5108910"/>
              <a:ext cx="1732545" cy="738664"/>
            </a:xfrm>
            <a:prstGeom prst="rect">
              <a:avLst/>
            </a:prstGeom>
            <a:noFill/>
          </p:spPr>
          <p:txBody>
            <a:bodyPr wrap="square" rtlCol="0">
              <a:spAutoFit/>
            </a:bodyPr>
            <a:lstStyle/>
            <a:p>
              <a:pPr algn="ctr"/>
              <a:r>
                <a:rPr lang="en-US" sz="1400" dirty="0"/>
                <a:t>4 x 10ml EDTA (plastic) collection tubes</a:t>
              </a:r>
            </a:p>
          </p:txBody>
        </p:sp>
        <p:pic>
          <p:nvPicPr>
            <p:cNvPr id="9" name="Picture 8">
              <a:extLst>
                <a:ext uri="{FF2B5EF4-FFF2-40B4-BE49-F238E27FC236}">
                  <a16:creationId xmlns:a16="http://schemas.microsoft.com/office/drawing/2014/main" id="{BB0D45A7-672F-144A-4497-E7799DC4F936}"/>
                </a:ext>
              </a:extLst>
            </p:cNvPr>
            <p:cNvPicPr>
              <a:picLocks noChangeAspect="1"/>
            </p:cNvPicPr>
            <p:nvPr/>
          </p:nvPicPr>
          <p:blipFill>
            <a:blip r:embed="rId3"/>
            <a:stretch>
              <a:fillRect/>
            </a:stretch>
          </p:blipFill>
          <p:spPr>
            <a:xfrm>
              <a:off x="7868210" y="3882677"/>
              <a:ext cx="315685" cy="1251051"/>
            </a:xfrm>
            <a:prstGeom prst="rect">
              <a:avLst/>
            </a:prstGeom>
          </p:spPr>
        </p:pic>
        <p:pic>
          <p:nvPicPr>
            <p:cNvPr id="10" name="Picture 9">
              <a:extLst>
                <a:ext uri="{FF2B5EF4-FFF2-40B4-BE49-F238E27FC236}">
                  <a16:creationId xmlns:a16="http://schemas.microsoft.com/office/drawing/2014/main" id="{FABCEA4D-38CD-6906-7F97-118A0DDB67EC}"/>
                </a:ext>
              </a:extLst>
            </p:cNvPr>
            <p:cNvPicPr>
              <a:picLocks noChangeAspect="1"/>
            </p:cNvPicPr>
            <p:nvPr/>
          </p:nvPicPr>
          <p:blipFill>
            <a:blip r:embed="rId3"/>
            <a:stretch>
              <a:fillRect/>
            </a:stretch>
          </p:blipFill>
          <p:spPr>
            <a:xfrm>
              <a:off x="8277255" y="3871258"/>
              <a:ext cx="315685" cy="1251051"/>
            </a:xfrm>
            <a:prstGeom prst="rect">
              <a:avLst/>
            </a:prstGeom>
          </p:spPr>
        </p:pic>
        <p:pic>
          <p:nvPicPr>
            <p:cNvPr id="11" name="Picture 10">
              <a:extLst>
                <a:ext uri="{FF2B5EF4-FFF2-40B4-BE49-F238E27FC236}">
                  <a16:creationId xmlns:a16="http://schemas.microsoft.com/office/drawing/2014/main" id="{BE6BCCFB-A641-10BA-CE20-91976F52B01A}"/>
                </a:ext>
              </a:extLst>
            </p:cNvPr>
            <p:cNvPicPr>
              <a:picLocks noChangeAspect="1"/>
            </p:cNvPicPr>
            <p:nvPr/>
          </p:nvPicPr>
          <p:blipFill>
            <a:blip r:embed="rId3"/>
            <a:stretch>
              <a:fillRect/>
            </a:stretch>
          </p:blipFill>
          <p:spPr>
            <a:xfrm>
              <a:off x="8250222" y="2577037"/>
              <a:ext cx="315685" cy="1251051"/>
            </a:xfrm>
            <a:prstGeom prst="rect">
              <a:avLst/>
            </a:prstGeom>
          </p:spPr>
        </p:pic>
        <p:pic>
          <p:nvPicPr>
            <p:cNvPr id="12" name="Picture 11">
              <a:extLst>
                <a:ext uri="{FF2B5EF4-FFF2-40B4-BE49-F238E27FC236}">
                  <a16:creationId xmlns:a16="http://schemas.microsoft.com/office/drawing/2014/main" id="{556D113F-78D6-C920-6263-8884CD689568}"/>
                </a:ext>
              </a:extLst>
            </p:cNvPr>
            <p:cNvPicPr>
              <a:picLocks noChangeAspect="1"/>
            </p:cNvPicPr>
            <p:nvPr/>
          </p:nvPicPr>
          <p:blipFill>
            <a:blip r:embed="rId3"/>
            <a:stretch>
              <a:fillRect/>
            </a:stretch>
          </p:blipFill>
          <p:spPr>
            <a:xfrm>
              <a:off x="7451461" y="3882677"/>
              <a:ext cx="315685" cy="1251051"/>
            </a:xfrm>
            <a:prstGeom prst="rect">
              <a:avLst/>
            </a:prstGeom>
          </p:spPr>
        </p:pic>
        <p:pic>
          <p:nvPicPr>
            <p:cNvPr id="13" name="Picture 12">
              <a:extLst>
                <a:ext uri="{FF2B5EF4-FFF2-40B4-BE49-F238E27FC236}">
                  <a16:creationId xmlns:a16="http://schemas.microsoft.com/office/drawing/2014/main" id="{A300E48F-3CBF-3B3A-E019-885B43123CF5}"/>
                </a:ext>
              </a:extLst>
            </p:cNvPr>
            <p:cNvPicPr>
              <a:picLocks noChangeAspect="1"/>
            </p:cNvPicPr>
            <p:nvPr/>
          </p:nvPicPr>
          <p:blipFill>
            <a:blip r:embed="rId3"/>
            <a:stretch>
              <a:fillRect/>
            </a:stretch>
          </p:blipFill>
          <p:spPr>
            <a:xfrm>
              <a:off x="7842265" y="2577037"/>
              <a:ext cx="315685" cy="1251051"/>
            </a:xfrm>
            <a:prstGeom prst="rect">
              <a:avLst/>
            </a:prstGeom>
          </p:spPr>
        </p:pic>
        <p:pic>
          <p:nvPicPr>
            <p:cNvPr id="14" name="Picture 13">
              <a:extLst>
                <a:ext uri="{FF2B5EF4-FFF2-40B4-BE49-F238E27FC236}">
                  <a16:creationId xmlns:a16="http://schemas.microsoft.com/office/drawing/2014/main" id="{A1569FA2-E353-6D3A-D424-FB81E5E5BDA4}"/>
                </a:ext>
              </a:extLst>
            </p:cNvPr>
            <p:cNvPicPr>
              <a:picLocks noChangeAspect="1"/>
            </p:cNvPicPr>
            <p:nvPr/>
          </p:nvPicPr>
          <p:blipFill>
            <a:blip r:embed="rId3"/>
            <a:stretch>
              <a:fillRect/>
            </a:stretch>
          </p:blipFill>
          <p:spPr>
            <a:xfrm>
              <a:off x="7434308" y="2577037"/>
              <a:ext cx="315685" cy="1251051"/>
            </a:xfrm>
            <a:prstGeom prst="rect">
              <a:avLst/>
            </a:prstGeom>
          </p:spPr>
        </p:pic>
        <p:pic>
          <p:nvPicPr>
            <p:cNvPr id="15" name="Picture 14">
              <a:extLst>
                <a:ext uri="{FF2B5EF4-FFF2-40B4-BE49-F238E27FC236}">
                  <a16:creationId xmlns:a16="http://schemas.microsoft.com/office/drawing/2014/main" id="{398DE8B9-65E2-6C6F-CACD-D365F32C283C}"/>
                </a:ext>
              </a:extLst>
            </p:cNvPr>
            <p:cNvPicPr>
              <a:picLocks noChangeAspect="1"/>
            </p:cNvPicPr>
            <p:nvPr/>
          </p:nvPicPr>
          <p:blipFill>
            <a:blip r:embed="rId4"/>
            <a:stretch>
              <a:fillRect/>
            </a:stretch>
          </p:blipFill>
          <p:spPr>
            <a:xfrm>
              <a:off x="10042151" y="3926551"/>
              <a:ext cx="348523" cy="1193778"/>
            </a:xfrm>
            <a:prstGeom prst="rect">
              <a:avLst/>
            </a:prstGeom>
          </p:spPr>
        </p:pic>
        <p:pic>
          <p:nvPicPr>
            <p:cNvPr id="16" name="Picture 15">
              <a:extLst>
                <a:ext uri="{FF2B5EF4-FFF2-40B4-BE49-F238E27FC236}">
                  <a16:creationId xmlns:a16="http://schemas.microsoft.com/office/drawing/2014/main" id="{C01D29D4-E3FD-32AA-2B8D-8B887499445D}"/>
                </a:ext>
              </a:extLst>
            </p:cNvPr>
            <p:cNvPicPr>
              <a:picLocks noChangeAspect="1"/>
            </p:cNvPicPr>
            <p:nvPr/>
          </p:nvPicPr>
          <p:blipFill>
            <a:blip r:embed="rId4"/>
            <a:stretch>
              <a:fillRect/>
            </a:stretch>
          </p:blipFill>
          <p:spPr>
            <a:xfrm>
              <a:off x="10390674" y="3926551"/>
              <a:ext cx="348523" cy="1193778"/>
            </a:xfrm>
            <a:prstGeom prst="rect">
              <a:avLst/>
            </a:prstGeom>
          </p:spPr>
        </p:pic>
        <p:sp>
          <p:nvSpPr>
            <p:cNvPr id="17" name="TextBox 16">
              <a:extLst>
                <a:ext uri="{FF2B5EF4-FFF2-40B4-BE49-F238E27FC236}">
                  <a16:creationId xmlns:a16="http://schemas.microsoft.com/office/drawing/2014/main" id="{DCE8E8CC-599F-BF33-9838-78683D7661F8}"/>
                </a:ext>
              </a:extLst>
            </p:cNvPr>
            <p:cNvSpPr txBox="1"/>
            <p:nvPr/>
          </p:nvSpPr>
          <p:spPr>
            <a:xfrm>
              <a:off x="7778126" y="5108910"/>
              <a:ext cx="1732545" cy="738664"/>
            </a:xfrm>
            <a:prstGeom prst="rect">
              <a:avLst/>
            </a:prstGeom>
            <a:noFill/>
          </p:spPr>
          <p:txBody>
            <a:bodyPr wrap="square" rtlCol="0">
              <a:spAutoFit/>
            </a:bodyPr>
            <a:lstStyle/>
            <a:p>
              <a:pPr algn="ctr"/>
              <a:r>
                <a:rPr lang="en-US" sz="1400" dirty="0"/>
                <a:t>12 x 2ml Cryovials (purple-capped) for plasma aliquots </a:t>
              </a:r>
            </a:p>
          </p:txBody>
        </p:sp>
        <p:sp>
          <p:nvSpPr>
            <p:cNvPr id="18" name="TextBox 17">
              <a:extLst>
                <a:ext uri="{FF2B5EF4-FFF2-40B4-BE49-F238E27FC236}">
                  <a16:creationId xmlns:a16="http://schemas.microsoft.com/office/drawing/2014/main" id="{FDD441CC-40F9-2F22-53C8-487A6290E04C}"/>
                </a:ext>
              </a:extLst>
            </p:cNvPr>
            <p:cNvSpPr txBox="1"/>
            <p:nvPr/>
          </p:nvSpPr>
          <p:spPr>
            <a:xfrm>
              <a:off x="9920075" y="5108910"/>
              <a:ext cx="1732545" cy="738664"/>
            </a:xfrm>
            <a:prstGeom prst="rect">
              <a:avLst/>
            </a:prstGeom>
            <a:noFill/>
          </p:spPr>
          <p:txBody>
            <a:bodyPr wrap="square" rtlCol="0">
              <a:spAutoFit/>
            </a:bodyPr>
            <a:lstStyle/>
            <a:p>
              <a:pPr algn="ctr"/>
              <a:r>
                <a:rPr lang="en-US" sz="1400" dirty="0"/>
                <a:t>4 x 2ml Cryovials (clear-capped) for buffy coat aliquots </a:t>
              </a:r>
            </a:p>
          </p:txBody>
        </p:sp>
        <p:grpSp>
          <p:nvGrpSpPr>
            <p:cNvPr id="19" name="Group 18">
              <a:extLst>
                <a:ext uri="{FF2B5EF4-FFF2-40B4-BE49-F238E27FC236}">
                  <a16:creationId xmlns:a16="http://schemas.microsoft.com/office/drawing/2014/main" id="{1D9CB327-C18B-9129-0DC6-98E5AFE86D10}"/>
                </a:ext>
              </a:extLst>
            </p:cNvPr>
            <p:cNvGrpSpPr/>
            <p:nvPr/>
          </p:nvGrpSpPr>
          <p:grpSpPr>
            <a:xfrm>
              <a:off x="5279355" y="2167704"/>
              <a:ext cx="611513" cy="2941206"/>
              <a:chOff x="-244857" y="2508806"/>
              <a:chExt cx="389392" cy="1872866"/>
            </a:xfrm>
          </p:grpSpPr>
          <p:pic>
            <p:nvPicPr>
              <p:cNvPr id="50" name="Picture 49">
                <a:extLst>
                  <a:ext uri="{FF2B5EF4-FFF2-40B4-BE49-F238E27FC236}">
                    <a16:creationId xmlns:a16="http://schemas.microsoft.com/office/drawing/2014/main" id="{0EDD4308-06E5-FFA6-B20C-F728D0D0E79E}"/>
                  </a:ext>
                </a:extLst>
              </p:cNvPr>
              <p:cNvPicPr>
                <a:picLocks noChangeAspect="1"/>
              </p:cNvPicPr>
              <p:nvPr/>
            </p:nvPicPr>
            <p:blipFill>
              <a:blip r:embed="rId2"/>
              <a:stretch>
                <a:fillRect/>
              </a:stretch>
            </p:blipFill>
            <p:spPr>
              <a:xfrm>
                <a:off x="-244857" y="2508806"/>
                <a:ext cx="389392" cy="1872866"/>
              </a:xfrm>
              <a:prstGeom prst="rect">
                <a:avLst/>
              </a:prstGeom>
            </p:spPr>
          </p:pic>
          <p:sp>
            <p:nvSpPr>
              <p:cNvPr id="51" name="TextBox 50">
                <a:extLst>
                  <a:ext uri="{FF2B5EF4-FFF2-40B4-BE49-F238E27FC236}">
                    <a16:creationId xmlns:a16="http://schemas.microsoft.com/office/drawing/2014/main" id="{2A3502BA-6DB8-425C-2FFA-BD3A28147F5D}"/>
                  </a:ext>
                </a:extLst>
              </p:cNvPr>
              <p:cNvSpPr txBox="1"/>
              <p:nvPr/>
            </p:nvSpPr>
            <p:spPr>
              <a:xfrm rot="16200000">
                <a:off x="-392354" y="3439142"/>
                <a:ext cx="741262" cy="195983"/>
              </a:xfrm>
              <a:prstGeom prst="rect">
                <a:avLst/>
              </a:prstGeom>
              <a:noFill/>
            </p:spPr>
            <p:txBody>
              <a:bodyPr wrap="none" rtlCol="0">
                <a:spAutoFit/>
              </a:bodyPr>
              <a:lstStyle/>
              <a:p>
                <a:r>
                  <a:rPr lang="en-US" sz="1400" dirty="0"/>
                  <a:t>K2 EDTA tube</a:t>
                </a:r>
              </a:p>
            </p:txBody>
          </p:sp>
        </p:grpSp>
        <p:grpSp>
          <p:nvGrpSpPr>
            <p:cNvPr id="20" name="Group 19">
              <a:extLst>
                <a:ext uri="{FF2B5EF4-FFF2-40B4-BE49-F238E27FC236}">
                  <a16:creationId xmlns:a16="http://schemas.microsoft.com/office/drawing/2014/main" id="{C29019D9-2F23-A2B0-FEA7-24F4C706B63C}"/>
                </a:ext>
              </a:extLst>
            </p:cNvPr>
            <p:cNvGrpSpPr/>
            <p:nvPr/>
          </p:nvGrpSpPr>
          <p:grpSpPr>
            <a:xfrm>
              <a:off x="5862848" y="2167704"/>
              <a:ext cx="611513" cy="2941206"/>
              <a:chOff x="1014031" y="2523341"/>
              <a:chExt cx="389392" cy="1872866"/>
            </a:xfrm>
          </p:grpSpPr>
          <p:pic>
            <p:nvPicPr>
              <p:cNvPr id="48" name="Picture 47">
                <a:extLst>
                  <a:ext uri="{FF2B5EF4-FFF2-40B4-BE49-F238E27FC236}">
                    <a16:creationId xmlns:a16="http://schemas.microsoft.com/office/drawing/2014/main" id="{BCAAF163-D2CE-8EB8-452D-FB53C4F7C49A}"/>
                  </a:ext>
                </a:extLst>
              </p:cNvPr>
              <p:cNvPicPr>
                <a:picLocks noChangeAspect="1"/>
              </p:cNvPicPr>
              <p:nvPr/>
            </p:nvPicPr>
            <p:blipFill>
              <a:blip r:embed="rId2"/>
              <a:stretch>
                <a:fillRect/>
              </a:stretch>
            </p:blipFill>
            <p:spPr>
              <a:xfrm>
                <a:off x="1014031" y="2523341"/>
                <a:ext cx="389392" cy="1872866"/>
              </a:xfrm>
              <a:prstGeom prst="rect">
                <a:avLst/>
              </a:prstGeom>
            </p:spPr>
          </p:pic>
          <p:sp>
            <p:nvSpPr>
              <p:cNvPr id="49" name="TextBox 48">
                <a:extLst>
                  <a:ext uri="{FF2B5EF4-FFF2-40B4-BE49-F238E27FC236}">
                    <a16:creationId xmlns:a16="http://schemas.microsoft.com/office/drawing/2014/main" id="{1AFF461D-EA08-32A8-3F3F-1B2D91F76760}"/>
                  </a:ext>
                </a:extLst>
              </p:cNvPr>
              <p:cNvSpPr txBox="1"/>
              <p:nvPr/>
            </p:nvSpPr>
            <p:spPr>
              <a:xfrm rot="16200000">
                <a:off x="821870" y="3417789"/>
                <a:ext cx="755038" cy="195983"/>
              </a:xfrm>
              <a:prstGeom prst="rect">
                <a:avLst/>
              </a:prstGeom>
              <a:noFill/>
            </p:spPr>
            <p:txBody>
              <a:bodyPr wrap="square" rtlCol="0">
                <a:spAutoFit/>
              </a:bodyPr>
              <a:lstStyle/>
              <a:p>
                <a:r>
                  <a:rPr lang="en-US" sz="1400" dirty="0"/>
                  <a:t>K2 EDTA tube</a:t>
                </a:r>
              </a:p>
            </p:txBody>
          </p:sp>
        </p:grpSp>
        <p:grpSp>
          <p:nvGrpSpPr>
            <p:cNvPr id="22" name="Group 21">
              <a:extLst>
                <a:ext uri="{FF2B5EF4-FFF2-40B4-BE49-F238E27FC236}">
                  <a16:creationId xmlns:a16="http://schemas.microsoft.com/office/drawing/2014/main" id="{B5728FB7-D825-46C8-32A7-E2E6050F2E21}"/>
                </a:ext>
              </a:extLst>
            </p:cNvPr>
            <p:cNvGrpSpPr/>
            <p:nvPr/>
          </p:nvGrpSpPr>
          <p:grpSpPr>
            <a:xfrm>
              <a:off x="6456901" y="2167704"/>
              <a:ext cx="611513" cy="2941206"/>
              <a:chOff x="1014031" y="2523341"/>
              <a:chExt cx="389392" cy="1872866"/>
            </a:xfrm>
          </p:grpSpPr>
          <p:pic>
            <p:nvPicPr>
              <p:cNvPr id="46" name="Picture 45">
                <a:extLst>
                  <a:ext uri="{FF2B5EF4-FFF2-40B4-BE49-F238E27FC236}">
                    <a16:creationId xmlns:a16="http://schemas.microsoft.com/office/drawing/2014/main" id="{37B3DF9B-0DDA-56A2-563E-4D9B0D9D1CF9}"/>
                  </a:ext>
                </a:extLst>
              </p:cNvPr>
              <p:cNvPicPr>
                <a:picLocks noChangeAspect="1"/>
              </p:cNvPicPr>
              <p:nvPr/>
            </p:nvPicPr>
            <p:blipFill>
              <a:blip r:embed="rId2"/>
              <a:stretch>
                <a:fillRect/>
              </a:stretch>
            </p:blipFill>
            <p:spPr>
              <a:xfrm>
                <a:off x="1014031" y="2523341"/>
                <a:ext cx="389392" cy="1872866"/>
              </a:xfrm>
              <a:prstGeom prst="rect">
                <a:avLst/>
              </a:prstGeom>
            </p:spPr>
          </p:pic>
          <p:sp>
            <p:nvSpPr>
              <p:cNvPr id="47" name="TextBox 46">
                <a:extLst>
                  <a:ext uri="{FF2B5EF4-FFF2-40B4-BE49-F238E27FC236}">
                    <a16:creationId xmlns:a16="http://schemas.microsoft.com/office/drawing/2014/main" id="{E273AF8D-E6FD-9757-9987-9FFB940CC03A}"/>
                  </a:ext>
                </a:extLst>
              </p:cNvPr>
              <p:cNvSpPr txBox="1"/>
              <p:nvPr/>
            </p:nvSpPr>
            <p:spPr>
              <a:xfrm rot="16200000">
                <a:off x="821870" y="3417789"/>
                <a:ext cx="755038" cy="195983"/>
              </a:xfrm>
              <a:prstGeom prst="rect">
                <a:avLst/>
              </a:prstGeom>
              <a:noFill/>
            </p:spPr>
            <p:txBody>
              <a:bodyPr wrap="square" rtlCol="0">
                <a:spAutoFit/>
              </a:bodyPr>
              <a:lstStyle/>
              <a:p>
                <a:r>
                  <a:rPr lang="en-US" sz="1400" dirty="0"/>
                  <a:t>K2 EDTA tube</a:t>
                </a:r>
              </a:p>
            </p:txBody>
          </p:sp>
        </p:grpSp>
        <p:pic>
          <p:nvPicPr>
            <p:cNvPr id="38" name="Picture 37">
              <a:extLst>
                <a:ext uri="{FF2B5EF4-FFF2-40B4-BE49-F238E27FC236}">
                  <a16:creationId xmlns:a16="http://schemas.microsoft.com/office/drawing/2014/main" id="{C77385CE-6E64-CA31-5DCE-63D114A9F002}"/>
                </a:ext>
              </a:extLst>
            </p:cNvPr>
            <p:cNvPicPr>
              <a:picLocks noChangeAspect="1"/>
            </p:cNvPicPr>
            <p:nvPr/>
          </p:nvPicPr>
          <p:blipFill>
            <a:blip r:embed="rId4"/>
            <a:stretch>
              <a:fillRect/>
            </a:stretch>
          </p:blipFill>
          <p:spPr>
            <a:xfrm>
              <a:off x="10750177" y="3926551"/>
              <a:ext cx="348523" cy="1193778"/>
            </a:xfrm>
            <a:prstGeom prst="rect">
              <a:avLst/>
            </a:prstGeom>
          </p:spPr>
        </p:pic>
        <p:pic>
          <p:nvPicPr>
            <p:cNvPr id="39" name="Picture 38">
              <a:extLst>
                <a:ext uri="{FF2B5EF4-FFF2-40B4-BE49-F238E27FC236}">
                  <a16:creationId xmlns:a16="http://schemas.microsoft.com/office/drawing/2014/main" id="{2DFCC2FC-B295-CF72-02DE-6382163B67E3}"/>
                </a:ext>
              </a:extLst>
            </p:cNvPr>
            <p:cNvPicPr>
              <a:picLocks noChangeAspect="1"/>
            </p:cNvPicPr>
            <p:nvPr/>
          </p:nvPicPr>
          <p:blipFill>
            <a:blip r:embed="rId4"/>
            <a:stretch>
              <a:fillRect/>
            </a:stretch>
          </p:blipFill>
          <p:spPr>
            <a:xfrm>
              <a:off x="11098700" y="3926551"/>
              <a:ext cx="348523" cy="1193778"/>
            </a:xfrm>
            <a:prstGeom prst="rect">
              <a:avLst/>
            </a:prstGeom>
          </p:spPr>
        </p:pic>
        <p:pic>
          <p:nvPicPr>
            <p:cNvPr id="40" name="Picture 39">
              <a:extLst>
                <a:ext uri="{FF2B5EF4-FFF2-40B4-BE49-F238E27FC236}">
                  <a16:creationId xmlns:a16="http://schemas.microsoft.com/office/drawing/2014/main" id="{F3CE5BF6-EA95-75A2-04D2-A68AF41970FF}"/>
                </a:ext>
              </a:extLst>
            </p:cNvPr>
            <p:cNvPicPr>
              <a:picLocks noChangeAspect="1"/>
            </p:cNvPicPr>
            <p:nvPr/>
          </p:nvPicPr>
          <p:blipFill>
            <a:blip r:embed="rId3"/>
            <a:stretch>
              <a:fillRect/>
            </a:stretch>
          </p:blipFill>
          <p:spPr>
            <a:xfrm>
              <a:off x="9038436" y="3882677"/>
              <a:ext cx="315685" cy="1251051"/>
            </a:xfrm>
            <a:prstGeom prst="rect">
              <a:avLst/>
            </a:prstGeom>
          </p:spPr>
        </p:pic>
        <p:pic>
          <p:nvPicPr>
            <p:cNvPr id="41" name="Picture 40">
              <a:extLst>
                <a:ext uri="{FF2B5EF4-FFF2-40B4-BE49-F238E27FC236}">
                  <a16:creationId xmlns:a16="http://schemas.microsoft.com/office/drawing/2014/main" id="{72577782-FCF9-12E6-D566-71C8725FA6FE}"/>
                </a:ext>
              </a:extLst>
            </p:cNvPr>
            <p:cNvPicPr>
              <a:picLocks noChangeAspect="1"/>
            </p:cNvPicPr>
            <p:nvPr/>
          </p:nvPicPr>
          <p:blipFill>
            <a:blip r:embed="rId3"/>
            <a:stretch>
              <a:fillRect/>
            </a:stretch>
          </p:blipFill>
          <p:spPr>
            <a:xfrm>
              <a:off x="9447481" y="3871258"/>
              <a:ext cx="315685" cy="1251051"/>
            </a:xfrm>
            <a:prstGeom prst="rect">
              <a:avLst/>
            </a:prstGeom>
          </p:spPr>
        </p:pic>
        <p:pic>
          <p:nvPicPr>
            <p:cNvPr id="42" name="Picture 41">
              <a:extLst>
                <a:ext uri="{FF2B5EF4-FFF2-40B4-BE49-F238E27FC236}">
                  <a16:creationId xmlns:a16="http://schemas.microsoft.com/office/drawing/2014/main" id="{14A41D47-689B-BF29-CC99-75761828D485}"/>
                </a:ext>
              </a:extLst>
            </p:cNvPr>
            <p:cNvPicPr>
              <a:picLocks noChangeAspect="1"/>
            </p:cNvPicPr>
            <p:nvPr/>
          </p:nvPicPr>
          <p:blipFill>
            <a:blip r:embed="rId3"/>
            <a:stretch>
              <a:fillRect/>
            </a:stretch>
          </p:blipFill>
          <p:spPr>
            <a:xfrm>
              <a:off x="9420448" y="2577037"/>
              <a:ext cx="315685" cy="1251051"/>
            </a:xfrm>
            <a:prstGeom prst="rect">
              <a:avLst/>
            </a:prstGeom>
          </p:spPr>
        </p:pic>
        <p:pic>
          <p:nvPicPr>
            <p:cNvPr id="43" name="Picture 42">
              <a:extLst>
                <a:ext uri="{FF2B5EF4-FFF2-40B4-BE49-F238E27FC236}">
                  <a16:creationId xmlns:a16="http://schemas.microsoft.com/office/drawing/2014/main" id="{1850BAFD-6005-2D58-7B1B-E6E2E923232E}"/>
                </a:ext>
              </a:extLst>
            </p:cNvPr>
            <p:cNvPicPr>
              <a:picLocks noChangeAspect="1"/>
            </p:cNvPicPr>
            <p:nvPr/>
          </p:nvPicPr>
          <p:blipFill>
            <a:blip r:embed="rId3"/>
            <a:stretch>
              <a:fillRect/>
            </a:stretch>
          </p:blipFill>
          <p:spPr>
            <a:xfrm>
              <a:off x="8675196" y="3882677"/>
              <a:ext cx="315685" cy="1251051"/>
            </a:xfrm>
            <a:prstGeom prst="rect">
              <a:avLst/>
            </a:prstGeom>
          </p:spPr>
        </p:pic>
        <p:pic>
          <p:nvPicPr>
            <p:cNvPr id="44" name="Picture 43">
              <a:extLst>
                <a:ext uri="{FF2B5EF4-FFF2-40B4-BE49-F238E27FC236}">
                  <a16:creationId xmlns:a16="http://schemas.microsoft.com/office/drawing/2014/main" id="{8EB2603F-0687-B22B-208D-A156BAC867DC}"/>
                </a:ext>
              </a:extLst>
            </p:cNvPr>
            <p:cNvPicPr>
              <a:picLocks noChangeAspect="1"/>
            </p:cNvPicPr>
            <p:nvPr/>
          </p:nvPicPr>
          <p:blipFill>
            <a:blip r:embed="rId3"/>
            <a:stretch>
              <a:fillRect/>
            </a:stretch>
          </p:blipFill>
          <p:spPr>
            <a:xfrm>
              <a:off x="9012491" y="2577037"/>
              <a:ext cx="315685" cy="1251051"/>
            </a:xfrm>
            <a:prstGeom prst="rect">
              <a:avLst/>
            </a:prstGeom>
          </p:spPr>
        </p:pic>
        <p:pic>
          <p:nvPicPr>
            <p:cNvPr id="45" name="Picture 44">
              <a:extLst>
                <a:ext uri="{FF2B5EF4-FFF2-40B4-BE49-F238E27FC236}">
                  <a16:creationId xmlns:a16="http://schemas.microsoft.com/office/drawing/2014/main" id="{989DE31C-7EFA-7C19-57EB-848B8AEB04BD}"/>
                </a:ext>
              </a:extLst>
            </p:cNvPr>
            <p:cNvPicPr>
              <a:picLocks noChangeAspect="1"/>
            </p:cNvPicPr>
            <p:nvPr/>
          </p:nvPicPr>
          <p:blipFill>
            <a:blip r:embed="rId3"/>
            <a:stretch>
              <a:fillRect/>
            </a:stretch>
          </p:blipFill>
          <p:spPr>
            <a:xfrm>
              <a:off x="8604534" y="2577037"/>
              <a:ext cx="315685" cy="1251051"/>
            </a:xfrm>
            <a:prstGeom prst="rect">
              <a:avLst/>
            </a:prstGeom>
          </p:spPr>
        </p:pic>
      </p:grpSp>
    </p:spTree>
    <p:extLst>
      <p:ext uri="{BB962C8B-B14F-4D97-AF65-F5344CB8AC3E}">
        <p14:creationId xmlns:p14="http://schemas.microsoft.com/office/powerpoint/2010/main" val="333709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1097280" y="428498"/>
            <a:ext cx="10058400" cy="7706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50" normalizeH="0" baseline="0" noProof="0" dirty="0">
                <a:ln>
                  <a:noFill/>
                </a:ln>
                <a:solidFill>
                  <a:schemeClr val="tx1">
                    <a:lumMod val="75000"/>
                    <a:lumOff val="25000"/>
                  </a:schemeClr>
                </a:solidFill>
                <a:effectLst/>
                <a:uLnTx/>
                <a:uFillTx/>
                <a:latin typeface="+mj-lt"/>
                <a:ea typeface="+mj-ea"/>
                <a:cs typeface="+mj-cs"/>
              </a:rPr>
              <a:t>Sample Collection and Processing: Plasma &amp; Buffy Coat</a:t>
            </a:r>
          </a:p>
        </p:txBody>
      </p:sp>
      <p:sp>
        <p:nvSpPr>
          <p:cNvPr id="4" name="Content Placeholder 2">
            <a:extLst>
              <a:ext uri="{C183D7F6-B498-43B3-948B-1728B52AA6E4}">
                <adec:decorative xmlns:adec="http://schemas.microsoft.com/office/drawing/2017/decorative" val="1"/>
              </a:ext>
            </a:extLst>
          </p:cNvPr>
          <p:cNvSpPr txBox="1">
            <a:spLocks/>
          </p:cNvSpPr>
          <p:nvPr/>
        </p:nvSpPr>
        <p:spPr>
          <a:xfrm>
            <a:off x="1097280" y="1071325"/>
            <a:ext cx="10058400" cy="487659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9" name="Straight Connector 48">
            <a:extLst>
              <a:ext uri="{C183D7F6-B498-43B3-948B-1728B52AA6E4}">
                <adec:decorative xmlns:adec="http://schemas.microsoft.com/office/drawing/2017/decorative" val="1"/>
              </a:ext>
            </a:extLst>
          </p:cNvPr>
          <p:cNvCxnSpPr/>
          <p:nvPr/>
        </p:nvCxnSpPr>
        <p:spPr>
          <a:xfrm>
            <a:off x="1097280" y="1064303"/>
            <a:ext cx="10058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D83FCB-8EC7-5863-B4F2-5D083BDA442B}"/>
              </a:ext>
            </a:extLst>
          </p:cNvPr>
          <p:cNvSpPr txBox="1"/>
          <p:nvPr/>
        </p:nvSpPr>
        <p:spPr>
          <a:xfrm>
            <a:off x="3668412" y="5358004"/>
            <a:ext cx="4837668" cy="830997"/>
          </a:xfrm>
          <a:prstGeom prst="rect">
            <a:avLst/>
          </a:prstGeom>
          <a:noFill/>
          <a:ln>
            <a:solidFill>
              <a:schemeClr val="tx1"/>
            </a:solidFill>
          </a:ln>
        </p:spPr>
        <p:txBody>
          <a:bodyPr wrap="square" rtlCol="0">
            <a:spAutoFit/>
          </a:bodyPr>
          <a:lstStyle/>
          <a:p>
            <a:r>
              <a:rPr lang="en-US" sz="1200" dirty="0">
                <a:latin typeface="Calibri (body)"/>
              </a:rPr>
              <a:t>*</a:t>
            </a:r>
            <a:r>
              <a:rPr lang="en-US" sz="1200" dirty="0">
                <a:solidFill>
                  <a:srgbClr val="000000"/>
                </a:solidFill>
                <a:effectLst/>
                <a:latin typeface="Calibri (body)"/>
                <a:ea typeface="Times New Roman" panose="02020603050405020304" pitchFamily="18" charset="0"/>
                <a:cs typeface="Aptos" panose="020B0004020202020204" pitchFamily="34" charset="0"/>
              </a:rPr>
              <a:t>We recognize that the processing timeline provided in this SOP may not be possible for all visits, and sample centrifugation may begin later than recommended. As long as the samples are </a:t>
            </a:r>
            <a:r>
              <a:rPr lang="en-US" sz="1200" u="sng" dirty="0">
                <a:solidFill>
                  <a:srgbClr val="000000"/>
                </a:solidFill>
                <a:effectLst/>
                <a:latin typeface="Calibri (body)"/>
                <a:ea typeface="Times New Roman" panose="02020603050405020304" pitchFamily="18" charset="0"/>
                <a:cs typeface="Aptos" panose="020B0004020202020204" pitchFamily="34" charset="0"/>
              </a:rPr>
              <a:t>processed and frozen within 2 hours</a:t>
            </a:r>
            <a:r>
              <a:rPr lang="en-US" sz="1200" u="sng" dirty="0">
                <a:solidFill>
                  <a:srgbClr val="000000"/>
                </a:solidFill>
                <a:latin typeface="Calibri (body)"/>
                <a:ea typeface="Times New Roman" panose="02020603050405020304" pitchFamily="18" charset="0"/>
                <a:cs typeface="Aptos" panose="020B0004020202020204" pitchFamily="34" charset="0"/>
              </a:rPr>
              <a:t>, </a:t>
            </a:r>
            <a:r>
              <a:rPr lang="en-US" sz="1200" dirty="0">
                <a:solidFill>
                  <a:srgbClr val="000000"/>
                </a:solidFill>
                <a:effectLst/>
                <a:latin typeface="Calibri (body)"/>
                <a:ea typeface="Times New Roman" panose="02020603050405020304" pitchFamily="18" charset="0"/>
                <a:cs typeface="Aptos" panose="020B0004020202020204" pitchFamily="34" charset="0"/>
              </a:rPr>
              <a:t>it is not considered a protocol deviation.</a:t>
            </a:r>
            <a:endParaRPr lang="en-US" sz="1200" dirty="0">
              <a:effectLst/>
              <a:latin typeface="Calibri (body)"/>
              <a:ea typeface="Aptos" panose="020B0004020202020204" pitchFamily="34" charset="0"/>
              <a:cs typeface="Aptos" panose="020B0004020202020204" pitchFamily="34" charset="0"/>
            </a:endParaRPr>
          </a:p>
        </p:txBody>
      </p:sp>
      <p:grpSp>
        <p:nvGrpSpPr>
          <p:cNvPr id="5" name="Group 4">
            <a:extLst>
              <a:ext uri="{FF2B5EF4-FFF2-40B4-BE49-F238E27FC236}">
                <a16:creationId xmlns:a16="http://schemas.microsoft.com/office/drawing/2014/main" id="{2CAD8E36-57AC-C51C-798D-6DFABC0E12FA}"/>
              </a:ext>
            </a:extLst>
          </p:cNvPr>
          <p:cNvGrpSpPr/>
          <p:nvPr/>
        </p:nvGrpSpPr>
        <p:grpSpPr>
          <a:xfrm>
            <a:off x="554652" y="1181100"/>
            <a:ext cx="11214071" cy="4753556"/>
            <a:chOff x="74575" y="1742099"/>
            <a:chExt cx="9003132" cy="4254253"/>
          </a:xfrm>
        </p:grpSpPr>
        <p:pic>
          <p:nvPicPr>
            <p:cNvPr id="7" name="Picture 6">
              <a:extLst>
                <a:ext uri="{FF2B5EF4-FFF2-40B4-BE49-F238E27FC236}">
                  <a16:creationId xmlns:a16="http://schemas.microsoft.com/office/drawing/2014/main" id="{CA2BCF57-178A-BB50-F28A-F815488367FF}"/>
                </a:ext>
              </a:extLst>
            </p:cNvPr>
            <p:cNvPicPr>
              <a:picLocks noChangeAspect="1"/>
            </p:cNvPicPr>
            <p:nvPr/>
          </p:nvPicPr>
          <p:blipFill>
            <a:blip r:embed="rId3"/>
            <a:stretch>
              <a:fillRect/>
            </a:stretch>
          </p:blipFill>
          <p:spPr>
            <a:xfrm>
              <a:off x="6592486" y="2098999"/>
              <a:ext cx="194897" cy="763348"/>
            </a:xfrm>
            <a:prstGeom prst="rect">
              <a:avLst/>
            </a:prstGeom>
          </p:spPr>
        </p:pic>
        <p:pic>
          <p:nvPicPr>
            <p:cNvPr id="8" name="Picture 7">
              <a:extLst>
                <a:ext uri="{FF2B5EF4-FFF2-40B4-BE49-F238E27FC236}">
                  <a16:creationId xmlns:a16="http://schemas.microsoft.com/office/drawing/2014/main" id="{DE6B5804-396C-5D84-8916-A10D6C44BD9B}"/>
                </a:ext>
              </a:extLst>
            </p:cNvPr>
            <p:cNvPicPr>
              <a:picLocks noChangeAspect="1"/>
            </p:cNvPicPr>
            <p:nvPr/>
          </p:nvPicPr>
          <p:blipFill>
            <a:blip r:embed="rId3"/>
            <a:stretch>
              <a:fillRect/>
            </a:stretch>
          </p:blipFill>
          <p:spPr>
            <a:xfrm>
              <a:off x="6828118" y="2098999"/>
              <a:ext cx="194897" cy="763348"/>
            </a:xfrm>
            <a:prstGeom prst="rect">
              <a:avLst/>
            </a:prstGeom>
          </p:spPr>
        </p:pic>
        <p:pic>
          <p:nvPicPr>
            <p:cNvPr id="9" name="Picture 8">
              <a:extLst>
                <a:ext uri="{FF2B5EF4-FFF2-40B4-BE49-F238E27FC236}">
                  <a16:creationId xmlns:a16="http://schemas.microsoft.com/office/drawing/2014/main" id="{09D6FC01-FC3A-113B-9D4C-129AE36A5058}"/>
                </a:ext>
              </a:extLst>
            </p:cNvPr>
            <p:cNvPicPr>
              <a:picLocks noChangeAspect="1"/>
            </p:cNvPicPr>
            <p:nvPr/>
          </p:nvPicPr>
          <p:blipFill>
            <a:blip r:embed="rId3"/>
            <a:stretch>
              <a:fillRect/>
            </a:stretch>
          </p:blipFill>
          <p:spPr>
            <a:xfrm>
              <a:off x="7057168" y="2098674"/>
              <a:ext cx="194897" cy="763348"/>
            </a:xfrm>
            <a:prstGeom prst="rect">
              <a:avLst/>
            </a:prstGeom>
          </p:spPr>
        </p:pic>
        <p:pic>
          <p:nvPicPr>
            <p:cNvPr id="10" name="Picture 9">
              <a:extLst>
                <a:ext uri="{FF2B5EF4-FFF2-40B4-BE49-F238E27FC236}">
                  <a16:creationId xmlns:a16="http://schemas.microsoft.com/office/drawing/2014/main" id="{281F0DE9-9FAB-4159-DFDE-E78D32A6FC70}"/>
                </a:ext>
              </a:extLst>
            </p:cNvPr>
            <p:cNvPicPr>
              <a:picLocks noChangeAspect="1"/>
            </p:cNvPicPr>
            <p:nvPr/>
          </p:nvPicPr>
          <p:blipFill>
            <a:blip r:embed="rId3"/>
            <a:stretch>
              <a:fillRect/>
            </a:stretch>
          </p:blipFill>
          <p:spPr>
            <a:xfrm>
              <a:off x="6569148" y="2917055"/>
              <a:ext cx="194897" cy="763348"/>
            </a:xfrm>
            <a:prstGeom prst="rect">
              <a:avLst/>
            </a:prstGeom>
          </p:spPr>
        </p:pic>
        <p:pic>
          <p:nvPicPr>
            <p:cNvPr id="11" name="Picture 10">
              <a:extLst>
                <a:ext uri="{FF2B5EF4-FFF2-40B4-BE49-F238E27FC236}">
                  <a16:creationId xmlns:a16="http://schemas.microsoft.com/office/drawing/2014/main" id="{5C5FBB81-BB88-DFE2-1692-4427EBF0178F}"/>
                </a:ext>
              </a:extLst>
            </p:cNvPr>
            <p:cNvPicPr>
              <a:picLocks noChangeAspect="1"/>
            </p:cNvPicPr>
            <p:nvPr/>
          </p:nvPicPr>
          <p:blipFill>
            <a:blip r:embed="rId3"/>
            <a:stretch>
              <a:fillRect/>
            </a:stretch>
          </p:blipFill>
          <p:spPr>
            <a:xfrm>
              <a:off x="6811576" y="2917055"/>
              <a:ext cx="194897" cy="763348"/>
            </a:xfrm>
            <a:prstGeom prst="rect">
              <a:avLst/>
            </a:prstGeom>
          </p:spPr>
        </p:pic>
        <p:pic>
          <p:nvPicPr>
            <p:cNvPr id="12" name="Picture 11">
              <a:extLst>
                <a:ext uri="{FF2B5EF4-FFF2-40B4-BE49-F238E27FC236}">
                  <a16:creationId xmlns:a16="http://schemas.microsoft.com/office/drawing/2014/main" id="{A1923813-D66A-BCBE-F15B-F82E08A38313}"/>
                </a:ext>
              </a:extLst>
            </p:cNvPr>
            <p:cNvPicPr>
              <a:picLocks noChangeAspect="1"/>
            </p:cNvPicPr>
            <p:nvPr/>
          </p:nvPicPr>
          <p:blipFill>
            <a:blip r:embed="rId3"/>
            <a:stretch>
              <a:fillRect/>
            </a:stretch>
          </p:blipFill>
          <p:spPr>
            <a:xfrm>
              <a:off x="7067649" y="2917055"/>
              <a:ext cx="194897" cy="763348"/>
            </a:xfrm>
            <a:prstGeom prst="rect">
              <a:avLst/>
            </a:prstGeom>
          </p:spPr>
        </p:pic>
        <p:pic>
          <p:nvPicPr>
            <p:cNvPr id="13" name="Picture 12">
              <a:extLst>
                <a:ext uri="{FF2B5EF4-FFF2-40B4-BE49-F238E27FC236}">
                  <a16:creationId xmlns:a16="http://schemas.microsoft.com/office/drawing/2014/main" id="{0A529C1B-E843-438B-0481-2D1DED96D923}"/>
                </a:ext>
              </a:extLst>
            </p:cNvPr>
            <p:cNvPicPr>
              <a:picLocks noChangeAspect="1"/>
            </p:cNvPicPr>
            <p:nvPr/>
          </p:nvPicPr>
          <p:blipFill>
            <a:blip r:embed="rId3"/>
            <a:stretch>
              <a:fillRect/>
            </a:stretch>
          </p:blipFill>
          <p:spPr>
            <a:xfrm>
              <a:off x="7310418" y="2098999"/>
              <a:ext cx="194897" cy="763348"/>
            </a:xfrm>
            <a:prstGeom prst="rect">
              <a:avLst/>
            </a:prstGeom>
          </p:spPr>
        </p:pic>
        <p:pic>
          <p:nvPicPr>
            <p:cNvPr id="14" name="Picture 13">
              <a:extLst>
                <a:ext uri="{FF2B5EF4-FFF2-40B4-BE49-F238E27FC236}">
                  <a16:creationId xmlns:a16="http://schemas.microsoft.com/office/drawing/2014/main" id="{5D1356CA-426A-BAF8-E045-0BD27252B37A}"/>
                </a:ext>
              </a:extLst>
            </p:cNvPr>
            <p:cNvPicPr>
              <a:picLocks noChangeAspect="1"/>
            </p:cNvPicPr>
            <p:nvPr/>
          </p:nvPicPr>
          <p:blipFill>
            <a:blip r:embed="rId3"/>
            <a:stretch>
              <a:fillRect/>
            </a:stretch>
          </p:blipFill>
          <p:spPr>
            <a:xfrm>
              <a:off x="7546050" y="2098999"/>
              <a:ext cx="194897" cy="763348"/>
            </a:xfrm>
            <a:prstGeom prst="rect">
              <a:avLst/>
            </a:prstGeom>
          </p:spPr>
        </p:pic>
        <p:pic>
          <p:nvPicPr>
            <p:cNvPr id="15" name="Picture 14">
              <a:extLst>
                <a:ext uri="{FF2B5EF4-FFF2-40B4-BE49-F238E27FC236}">
                  <a16:creationId xmlns:a16="http://schemas.microsoft.com/office/drawing/2014/main" id="{F935FFD2-34DF-24AD-83F6-F57A546EBD06}"/>
                </a:ext>
              </a:extLst>
            </p:cNvPr>
            <p:cNvPicPr>
              <a:picLocks noChangeAspect="1"/>
            </p:cNvPicPr>
            <p:nvPr/>
          </p:nvPicPr>
          <p:blipFill>
            <a:blip r:embed="rId3"/>
            <a:stretch>
              <a:fillRect/>
            </a:stretch>
          </p:blipFill>
          <p:spPr>
            <a:xfrm>
              <a:off x="7775100" y="2098674"/>
              <a:ext cx="194897" cy="763348"/>
            </a:xfrm>
            <a:prstGeom prst="rect">
              <a:avLst/>
            </a:prstGeom>
          </p:spPr>
        </p:pic>
        <p:pic>
          <p:nvPicPr>
            <p:cNvPr id="16" name="Picture 15">
              <a:extLst>
                <a:ext uri="{FF2B5EF4-FFF2-40B4-BE49-F238E27FC236}">
                  <a16:creationId xmlns:a16="http://schemas.microsoft.com/office/drawing/2014/main" id="{83C1D716-DD0D-2955-1109-EF1192CE4522}"/>
                </a:ext>
              </a:extLst>
            </p:cNvPr>
            <p:cNvPicPr>
              <a:picLocks noChangeAspect="1"/>
            </p:cNvPicPr>
            <p:nvPr/>
          </p:nvPicPr>
          <p:blipFill>
            <a:blip r:embed="rId3"/>
            <a:stretch>
              <a:fillRect/>
            </a:stretch>
          </p:blipFill>
          <p:spPr>
            <a:xfrm>
              <a:off x="7287080" y="2917055"/>
              <a:ext cx="194897" cy="763348"/>
            </a:xfrm>
            <a:prstGeom prst="rect">
              <a:avLst/>
            </a:prstGeom>
          </p:spPr>
        </p:pic>
        <p:pic>
          <p:nvPicPr>
            <p:cNvPr id="17" name="Picture 16">
              <a:extLst>
                <a:ext uri="{FF2B5EF4-FFF2-40B4-BE49-F238E27FC236}">
                  <a16:creationId xmlns:a16="http://schemas.microsoft.com/office/drawing/2014/main" id="{2D052890-F2EE-81B6-46AA-A03DA0F836F2}"/>
                </a:ext>
              </a:extLst>
            </p:cNvPr>
            <p:cNvPicPr>
              <a:picLocks noChangeAspect="1"/>
            </p:cNvPicPr>
            <p:nvPr/>
          </p:nvPicPr>
          <p:blipFill>
            <a:blip r:embed="rId3"/>
            <a:stretch>
              <a:fillRect/>
            </a:stretch>
          </p:blipFill>
          <p:spPr>
            <a:xfrm>
              <a:off x="7529508" y="2917055"/>
              <a:ext cx="194897" cy="763348"/>
            </a:xfrm>
            <a:prstGeom prst="rect">
              <a:avLst/>
            </a:prstGeom>
          </p:spPr>
        </p:pic>
        <p:pic>
          <p:nvPicPr>
            <p:cNvPr id="18" name="Picture 17">
              <a:extLst>
                <a:ext uri="{FF2B5EF4-FFF2-40B4-BE49-F238E27FC236}">
                  <a16:creationId xmlns:a16="http://schemas.microsoft.com/office/drawing/2014/main" id="{6BA46A47-366D-85B8-353B-C1D8804D5FF6}"/>
                </a:ext>
              </a:extLst>
            </p:cNvPr>
            <p:cNvPicPr>
              <a:picLocks noChangeAspect="1"/>
            </p:cNvPicPr>
            <p:nvPr/>
          </p:nvPicPr>
          <p:blipFill>
            <a:blip r:embed="rId3"/>
            <a:stretch>
              <a:fillRect/>
            </a:stretch>
          </p:blipFill>
          <p:spPr>
            <a:xfrm>
              <a:off x="7785581" y="2917055"/>
              <a:ext cx="194897" cy="763348"/>
            </a:xfrm>
            <a:prstGeom prst="rect">
              <a:avLst/>
            </a:prstGeom>
          </p:spPr>
        </p:pic>
        <p:grpSp>
          <p:nvGrpSpPr>
            <p:cNvPr id="19" name="Group 18">
              <a:extLst>
                <a:ext uri="{FF2B5EF4-FFF2-40B4-BE49-F238E27FC236}">
                  <a16:creationId xmlns:a16="http://schemas.microsoft.com/office/drawing/2014/main" id="{022A7643-9D21-FC47-023F-A379A30EB3AC}"/>
                </a:ext>
              </a:extLst>
            </p:cNvPr>
            <p:cNvGrpSpPr/>
            <p:nvPr/>
          </p:nvGrpSpPr>
          <p:grpSpPr>
            <a:xfrm>
              <a:off x="74575" y="1742099"/>
              <a:ext cx="8892223" cy="3748512"/>
              <a:chOff x="-6679" y="1741141"/>
              <a:chExt cx="8892223" cy="3748512"/>
            </a:xfrm>
          </p:grpSpPr>
          <p:sp>
            <p:nvSpPr>
              <p:cNvPr id="59" name="TextBox 58">
                <a:extLst>
                  <a:ext uri="{FF2B5EF4-FFF2-40B4-BE49-F238E27FC236}">
                    <a16:creationId xmlns:a16="http://schemas.microsoft.com/office/drawing/2014/main" id="{655FDC5D-2DE3-D7B5-3D26-6308F2CB41DA}"/>
                  </a:ext>
                </a:extLst>
              </p:cNvPr>
              <p:cNvSpPr txBox="1"/>
              <p:nvPr/>
            </p:nvSpPr>
            <p:spPr>
              <a:xfrm>
                <a:off x="105776" y="1914627"/>
                <a:ext cx="872952" cy="300082"/>
              </a:xfrm>
              <a:prstGeom prst="rect">
                <a:avLst/>
              </a:prstGeom>
              <a:noFill/>
            </p:spPr>
            <p:txBody>
              <a:bodyPr wrap="square" rtlCol="0">
                <a:spAutoFit/>
              </a:bodyPr>
              <a:lstStyle/>
              <a:p>
                <a:r>
                  <a:rPr lang="en-US" sz="1350" b="1" dirty="0"/>
                  <a:t>Step One</a:t>
                </a:r>
              </a:p>
            </p:txBody>
          </p:sp>
          <p:sp>
            <p:nvSpPr>
              <p:cNvPr id="60" name="TextBox 59">
                <a:extLst>
                  <a:ext uri="{FF2B5EF4-FFF2-40B4-BE49-F238E27FC236}">
                    <a16:creationId xmlns:a16="http://schemas.microsoft.com/office/drawing/2014/main" id="{D64F0311-8259-064F-BBE1-02318BFB5244}"/>
                  </a:ext>
                </a:extLst>
              </p:cNvPr>
              <p:cNvSpPr txBox="1"/>
              <p:nvPr/>
            </p:nvSpPr>
            <p:spPr>
              <a:xfrm>
                <a:off x="1352170" y="1923307"/>
                <a:ext cx="897674" cy="300082"/>
              </a:xfrm>
              <a:prstGeom prst="rect">
                <a:avLst/>
              </a:prstGeom>
              <a:noFill/>
            </p:spPr>
            <p:txBody>
              <a:bodyPr wrap="square" rtlCol="0">
                <a:spAutoFit/>
              </a:bodyPr>
              <a:lstStyle/>
              <a:p>
                <a:r>
                  <a:rPr lang="en-US" sz="1350" b="1" dirty="0"/>
                  <a:t>Step Two</a:t>
                </a:r>
              </a:p>
            </p:txBody>
          </p:sp>
          <p:sp>
            <p:nvSpPr>
              <p:cNvPr id="61" name="TextBox 60">
                <a:extLst>
                  <a:ext uri="{FF2B5EF4-FFF2-40B4-BE49-F238E27FC236}">
                    <a16:creationId xmlns:a16="http://schemas.microsoft.com/office/drawing/2014/main" id="{B896A3BF-6466-E859-4400-D7D9A8188F9F}"/>
                  </a:ext>
                </a:extLst>
              </p:cNvPr>
              <p:cNvSpPr txBox="1"/>
              <p:nvPr/>
            </p:nvSpPr>
            <p:spPr>
              <a:xfrm>
                <a:off x="3692628" y="1916035"/>
                <a:ext cx="1095074" cy="300082"/>
              </a:xfrm>
              <a:prstGeom prst="rect">
                <a:avLst/>
              </a:prstGeom>
              <a:noFill/>
            </p:spPr>
            <p:txBody>
              <a:bodyPr wrap="square" rtlCol="0">
                <a:spAutoFit/>
              </a:bodyPr>
              <a:lstStyle/>
              <a:p>
                <a:r>
                  <a:rPr lang="en-US" sz="1350" b="1" dirty="0"/>
                  <a:t>Step Four</a:t>
                </a:r>
              </a:p>
            </p:txBody>
          </p:sp>
          <p:sp>
            <p:nvSpPr>
              <p:cNvPr id="62" name="TextBox 61">
                <a:extLst>
                  <a:ext uri="{FF2B5EF4-FFF2-40B4-BE49-F238E27FC236}">
                    <a16:creationId xmlns:a16="http://schemas.microsoft.com/office/drawing/2014/main" id="{BE78654F-C72C-883C-9F29-3603829FE616}"/>
                  </a:ext>
                </a:extLst>
              </p:cNvPr>
              <p:cNvSpPr txBox="1"/>
              <p:nvPr/>
            </p:nvSpPr>
            <p:spPr>
              <a:xfrm>
                <a:off x="5065360" y="1925195"/>
                <a:ext cx="865774" cy="300082"/>
              </a:xfrm>
              <a:prstGeom prst="rect">
                <a:avLst/>
              </a:prstGeom>
              <a:noFill/>
            </p:spPr>
            <p:txBody>
              <a:bodyPr wrap="square" rtlCol="0">
                <a:spAutoFit/>
              </a:bodyPr>
              <a:lstStyle/>
              <a:p>
                <a:r>
                  <a:rPr lang="en-US" sz="1350" b="1" dirty="0"/>
                  <a:t>Step Five</a:t>
                </a:r>
              </a:p>
            </p:txBody>
          </p:sp>
          <p:sp>
            <p:nvSpPr>
              <p:cNvPr id="63" name="TextBox 62">
                <a:extLst>
                  <a:ext uri="{FF2B5EF4-FFF2-40B4-BE49-F238E27FC236}">
                    <a16:creationId xmlns:a16="http://schemas.microsoft.com/office/drawing/2014/main" id="{B658CDEA-CABE-084C-5607-567C1EB97B6B}"/>
                  </a:ext>
                </a:extLst>
              </p:cNvPr>
              <p:cNvSpPr txBox="1"/>
              <p:nvPr/>
            </p:nvSpPr>
            <p:spPr>
              <a:xfrm>
                <a:off x="2340266" y="4069252"/>
                <a:ext cx="1247952" cy="800220"/>
              </a:xfrm>
              <a:prstGeom prst="rect">
                <a:avLst/>
              </a:prstGeom>
              <a:noFill/>
            </p:spPr>
            <p:txBody>
              <a:bodyPr wrap="square" rtlCol="0">
                <a:spAutoFit/>
              </a:bodyPr>
              <a:lstStyle/>
              <a:p>
                <a:pPr marL="96441" indent="-96441">
                  <a:buFont typeface="Arial" panose="020B0604020202020204" pitchFamily="34" charset="0"/>
                  <a:buChar char="•"/>
                </a:pPr>
                <a:r>
                  <a:rPr lang="en-US" sz="1100" dirty="0"/>
                  <a:t>Collect blood in EDTA tubes; allow blood to flow for 10 seconds and ensuring blood flow has stopped</a:t>
                </a:r>
              </a:p>
            </p:txBody>
          </p:sp>
          <p:sp>
            <p:nvSpPr>
              <p:cNvPr id="64" name="TextBox 63">
                <a:extLst>
                  <a:ext uri="{FF2B5EF4-FFF2-40B4-BE49-F238E27FC236}">
                    <a16:creationId xmlns:a16="http://schemas.microsoft.com/office/drawing/2014/main" id="{9ED35B8E-33BA-4A36-205A-CD2793B60CED}"/>
                  </a:ext>
                </a:extLst>
              </p:cNvPr>
              <p:cNvSpPr txBox="1"/>
              <p:nvPr/>
            </p:nvSpPr>
            <p:spPr>
              <a:xfrm>
                <a:off x="3558191" y="4066665"/>
                <a:ext cx="1352087" cy="511616"/>
              </a:xfrm>
              <a:prstGeom prst="rect">
                <a:avLst/>
              </a:prstGeom>
              <a:noFill/>
            </p:spPr>
            <p:txBody>
              <a:bodyPr wrap="square" rtlCol="0">
                <a:spAutoFit/>
              </a:bodyPr>
              <a:lstStyle/>
              <a:p>
                <a:pPr marL="96441" indent="-96441">
                  <a:buFont typeface="Arial" panose="020B0604020202020204" pitchFamily="34" charset="0"/>
                  <a:buChar char="•"/>
                </a:pPr>
                <a:r>
                  <a:rPr lang="en-US" sz="1100" dirty="0"/>
                  <a:t>Immediately after blood draw, GENTLY invert tubes 8-10 times to mix </a:t>
                </a:r>
              </a:p>
            </p:txBody>
          </p:sp>
          <p:cxnSp>
            <p:nvCxnSpPr>
              <p:cNvPr id="65" name="Straight Connector 64">
                <a:extLst>
                  <a:ext uri="{FF2B5EF4-FFF2-40B4-BE49-F238E27FC236}">
                    <a16:creationId xmlns:a16="http://schemas.microsoft.com/office/drawing/2014/main" id="{BD95C453-C6D2-9AD5-9932-DA2B779E0842}"/>
                  </a:ext>
                </a:extLst>
              </p:cNvPr>
              <p:cNvCxnSpPr/>
              <p:nvPr/>
            </p:nvCxnSpPr>
            <p:spPr>
              <a:xfrm>
                <a:off x="1182579" y="2042363"/>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66" name="Right Arrow 40">
                <a:extLst>
                  <a:ext uri="{FF2B5EF4-FFF2-40B4-BE49-F238E27FC236}">
                    <a16:creationId xmlns:a16="http://schemas.microsoft.com/office/drawing/2014/main" id="{E39F74BC-4E97-F48E-94C7-BD8D60265EC8}"/>
                  </a:ext>
                </a:extLst>
              </p:cNvPr>
              <p:cNvSpPr/>
              <p:nvPr/>
            </p:nvSpPr>
            <p:spPr>
              <a:xfrm>
                <a:off x="1078107" y="3089396"/>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67" name="TextBox 66">
                <a:extLst>
                  <a:ext uri="{FF2B5EF4-FFF2-40B4-BE49-F238E27FC236}">
                    <a16:creationId xmlns:a16="http://schemas.microsoft.com/office/drawing/2014/main" id="{06D506E1-DCF7-C1A4-857E-9A157F7D7B7C}"/>
                  </a:ext>
                </a:extLst>
              </p:cNvPr>
              <p:cNvSpPr txBox="1"/>
              <p:nvPr/>
            </p:nvSpPr>
            <p:spPr>
              <a:xfrm>
                <a:off x="-6679" y="3974687"/>
                <a:ext cx="1260459" cy="1514966"/>
              </a:xfrm>
              <a:prstGeom prst="rect">
                <a:avLst/>
              </a:prstGeom>
              <a:noFill/>
            </p:spPr>
            <p:txBody>
              <a:bodyPr wrap="square" rtlCol="0">
                <a:spAutoFit/>
              </a:bodyPr>
              <a:lstStyle/>
              <a:p>
                <a:pPr marL="72331" indent="-72331" defTabSz="514350">
                  <a:buFont typeface="Arial" panose="020B0604020202020204" pitchFamily="34" charset="0"/>
                  <a:buChar char="•"/>
                  <a:defRPr/>
                </a:pPr>
                <a:r>
                  <a:rPr lang="en-US" sz="1100" kern="0" dirty="0">
                    <a:solidFill>
                      <a:prstClr val="black"/>
                    </a:solidFill>
                  </a:rPr>
                  <a:t>Store tubes at room temperature</a:t>
                </a:r>
              </a:p>
              <a:p>
                <a:pPr defTabSz="514350">
                  <a:defRPr/>
                </a:pPr>
                <a:endParaRPr lang="en-US" sz="1100" kern="0" dirty="0">
                  <a:solidFill>
                    <a:prstClr val="black"/>
                  </a:solidFill>
                </a:endParaRPr>
              </a:p>
              <a:p>
                <a:pPr marL="72331" indent="-72331" defTabSz="514350">
                  <a:buFont typeface="Arial" panose="020B0604020202020204" pitchFamily="34" charset="0"/>
                  <a:buChar char="•"/>
                  <a:defRPr/>
                </a:pPr>
                <a:r>
                  <a:rPr lang="en-US" sz="1100" kern="0">
                    <a:solidFill>
                      <a:prstClr val="black"/>
                    </a:solidFill>
                  </a:rPr>
                  <a:t>Label 4 </a:t>
                </a:r>
                <a:r>
                  <a:rPr lang="en-US" sz="1100" kern="0" dirty="0">
                    <a:solidFill>
                      <a:prstClr val="black"/>
                    </a:solidFill>
                  </a:rPr>
                  <a:t>collection tubes with </a:t>
                </a:r>
                <a:r>
                  <a:rPr lang="en-US" sz="1100" dirty="0"/>
                  <a:t>preprinted “COLLECT WBLD EDTA10” </a:t>
                </a:r>
                <a:r>
                  <a:rPr lang="en-US" sz="1100" kern="0" dirty="0">
                    <a:solidFill>
                      <a:prstClr val="black"/>
                    </a:solidFill>
                  </a:rPr>
                  <a:t>labels prior to blood draw</a:t>
                </a:r>
              </a:p>
              <a:p>
                <a:pPr marL="120551" indent="-120551" defTabSz="514350">
                  <a:buFont typeface="Arial" panose="020B0604020202020204" pitchFamily="34" charset="0"/>
                  <a:buChar char="•"/>
                  <a:defRPr/>
                </a:pPr>
                <a:endParaRPr lang="en-US" sz="1600" kern="0" dirty="0">
                  <a:solidFill>
                    <a:prstClr val="black"/>
                  </a:solidFill>
                </a:endParaRPr>
              </a:p>
            </p:txBody>
          </p:sp>
          <p:cxnSp>
            <p:nvCxnSpPr>
              <p:cNvPr id="68" name="Straight Connector 67">
                <a:extLst>
                  <a:ext uri="{FF2B5EF4-FFF2-40B4-BE49-F238E27FC236}">
                    <a16:creationId xmlns:a16="http://schemas.microsoft.com/office/drawing/2014/main" id="{D0720B18-3F50-8E06-F5C9-B3E994246076}"/>
                  </a:ext>
                </a:extLst>
              </p:cNvPr>
              <p:cNvCxnSpPr/>
              <p:nvPr/>
            </p:nvCxnSpPr>
            <p:spPr>
              <a:xfrm>
                <a:off x="3483625" y="2032546"/>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69" name="Right Arrow 41">
                <a:extLst>
                  <a:ext uri="{FF2B5EF4-FFF2-40B4-BE49-F238E27FC236}">
                    <a16:creationId xmlns:a16="http://schemas.microsoft.com/office/drawing/2014/main" id="{E6AC7F6D-F2DB-6E7B-7ECB-BAA8C1060E92}"/>
                  </a:ext>
                </a:extLst>
              </p:cNvPr>
              <p:cNvSpPr/>
              <p:nvPr/>
            </p:nvSpPr>
            <p:spPr>
              <a:xfrm>
                <a:off x="3377476" y="3066709"/>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cxnSp>
            <p:nvCxnSpPr>
              <p:cNvPr id="70" name="Straight Connector 69">
                <a:extLst>
                  <a:ext uri="{FF2B5EF4-FFF2-40B4-BE49-F238E27FC236}">
                    <a16:creationId xmlns:a16="http://schemas.microsoft.com/office/drawing/2014/main" id="{A6472A9E-2E59-A7FD-A204-720A39EB47E6}"/>
                  </a:ext>
                </a:extLst>
              </p:cNvPr>
              <p:cNvCxnSpPr/>
              <p:nvPr/>
            </p:nvCxnSpPr>
            <p:spPr>
              <a:xfrm>
                <a:off x="4839789" y="2032546"/>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71" name="Right Arrow 44">
                <a:extLst>
                  <a:ext uri="{FF2B5EF4-FFF2-40B4-BE49-F238E27FC236}">
                    <a16:creationId xmlns:a16="http://schemas.microsoft.com/office/drawing/2014/main" id="{DE776593-2089-6E3B-FFC5-5D491FE2F9BC}"/>
                  </a:ext>
                </a:extLst>
              </p:cNvPr>
              <p:cNvSpPr/>
              <p:nvPr/>
            </p:nvSpPr>
            <p:spPr>
              <a:xfrm>
                <a:off x="4735317" y="3079579"/>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72" name="TextBox 71">
                <a:extLst>
                  <a:ext uri="{FF2B5EF4-FFF2-40B4-BE49-F238E27FC236}">
                    <a16:creationId xmlns:a16="http://schemas.microsoft.com/office/drawing/2014/main" id="{A137D4DD-D976-F3A8-8129-797917ACDE4A}"/>
                  </a:ext>
                </a:extLst>
              </p:cNvPr>
              <p:cNvSpPr txBox="1"/>
              <p:nvPr/>
            </p:nvSpPr>
            <p:spPr>
              <a:xfrm>
                <a:off x="4879466" y="4021736"/>
                <a:ext cx="1360070" cy="688621"/>
              </a:xfrm>
              <a:prstGeom prst="rect">
                <a:avLst/>
              </a:prstGeom>
              <a:noFill/>
            </p:spPr>
            <p:txBody>
              <a:bodyPr wrap="square" rtlCol="0">
                <a:spAutoFit/>
              </a:bodyPr>
              <a:lstStyle/>
              <a:p>
                <a:pPr marL="96441" indent="-96441">
                  <a:buFont typeface="Arial" panose="020B0604020202020204" pitchFamily="34" charset="0"/>
                  <a:buChar char="•"/>
                </a:pPr>
                <a:r>
                  <a:rPr lang="en-US" sz="1100" dirty="0"/>
                  <a:t>Within 30 minutes of blood draw, centrifuge sample at </a:t>
                </a:r>
                <a:r>
                  <a:rPr lang="en-US" sz="1100" u="sng" dirty="0"/>
                  <a:t>1500 x g at 4˚C </a:t>
                </a:r>
                <a:r>
                  <a:rPr lang="en-US" sz="1100" dirty="0"/>
                  <a:t>for </a:t>
                </a:r>
                <a:r>
                  <a:rPr lang="en-US" sz="1100" u="sng" dirty="0"/>
                  <a:t>15 minutes</a:t>
                </a:r>
                <a:r>
                  <a:rPr lang="en-US" sz="1100" dirty="0"/>
                  <a:t>.</a:t>
                </a:r>
              </a:p>
            </p:txBody>
          </p:sp>
          <p:cxnSp>
            <p:nvCxnSpPr>
              <p:cNvPr id="73" name="Straight Connector 72">
                <a:extLst>
                  <a:ext uri="{FF2B5EF4-FFF2-40B4-BE49-F238E27FC236}">
                    <a16:creationId xmlns:a16="http://schemas.microsoft.com/office/drawing/2014/main" id="{50199E11-814E-2ED9-CC93-7D449B037E5C}"/>
                  </a:ext>
                </a:extLst>
              </p:cNvPr>
              <p:cNvCxnSpPr/>
              <p:nvPr/>
            </p:nvCxnSpPr>
            <p:spPr>
              <a:xfrm>
                <a:off x="6201526" y="2064668"/>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74" name="Right Arrow 48">
                <a:extLst>
                  <a:ext uri="{FF2B5EF4-FFF2-40B4-BE49-F238E27FC236}">
                    <a16:creationId xmlns:a16="http://schemas.microsoft.com/office/drawing/2014/main" id="{5F248162-D725-3948-DA15-3338BF3A6DBF}"/>
                  </a:ext>
                </a:extLst>
              </p:cNvPr>
              <p:cNvSpPr/>
              <p:nvPr/>
            </p:nvSpPr>
            <p:spPr>
              <a:xfrm>
                <a:off x="6097054" y="3111701"/>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pic>
            <p:nvPicPr>
              <p:cNvPr id="75" name="Picture 74">
                <a:extLst>
                  <a:ext uri="{FF2B5EF4-FFF2-40B4-BE49-F238E27FC236}">
                    <a16:creationId xmlns:a16="http://schemas.microsoft.com/office/drawing/2014/main" id="{8FC4BFBD-6282-48D7-99DE-9CF869E818B6}"/>
                  </a:ext>
                </a:extLst>
              </p:cNvPr>
              <p:cNvPicPr>
                <a:picLocks noChangeAspect="1"/>
              </p:cNvPicPr>
              <p:nvPr/>
            </p:nvPicPr>
            <p:blipFill>
              <a:blip r:embed="rId4"/>
              <a:stretch>
                <a:fillRect/>
              </a:stretch>
            </p:blipFill>
            <p:spPr>
              <a:xfrm>
                <a:off x="5108523" y="2290301"/>
                <a:ext cx="293948" cy="1744848"/>
              </a:xfrm>
              <a:prstGeom prst="rect">
                <a:avLst/>
              </a:prstGeom>
            </p:spPr>
          </p:pic>
          <p:sp>
            <p:nvSpPr>
              <p:cNvPr id="76" name="TextBox 75">
                <a:extLst>
                  <a:ext uri="{FF2B5EF4-FFF2-40B4-BE49-F238E27FC236}">
                    <a16:creationId xmlns:a16="http://schemas.microsoft.com/office/drawing/2014/main" id="{7C0DBA32-CE8C-231F-E488-05B4BBBF3034}"/>
                  </a:ext>
                </a:extLst>
              </p:cNvPr>
              <p:cNvSpPr txBox="1"/>
              <p:nvPr/>
            </p:nvSpPr>
            <p:spPr>
              <a:xfrm rot="16200000">
                <a:off x="4967720" y="2795029"/>
                <a:ext cx="518091" cy="230832"/>
              </a:xfrm>
              <a:prstGeom prst="rect">
                <a:avLst/>
              </a:prstGeom>
              <a:noFill/>
            </p:spPr>
            <p:txBody>
              <a:bodyPr wrap="none" rtlCol="0">
                <a:spAutoFit/>
              </a:bodyPr>
              <a:lstStyle/>
              <a:p>
                <a:r>
                  <a:rPr lang="en-US" sz="900" dirty="0"/>
                  <a:t>Plasma</a:t>
                </a:r>
              </a:p>
            </p:txBody>
          </p:sp>
          <p:sp>
            <p:nvSpPr>
              <p:cNvPr id="77" name="TextBox 76">
                <a:extLst>
                  <a:ext uri="{FF2B5EF4-FFF2-40B4-BE49-F238E27FC236}">
                    <a16:creationId xmlns:a16="http://schemas.microsoft.com/office/drawing/2014/main" id="{0185B0F7-7589-E622-5F8F-A3D164D4D8BD}"/>
                  </a:ext>
                </a:extLst>
              </p:cNvPr>
              <p:cNvSpPr txBox="1"/>
              <p:nvPr/>
            </p:nvSpPr>
            <p:spPr>
              <a:xfrm>
                <a:off x="6812388" y="1741141"/>
                <a:ext cx="865774" cy="300082"/>
              </a:xfrm>
              <a:prstGeom prst="rect">
                <a:avLst/>
              </a:prstGeom>
              <a:noFill/>
            </p:spPr>
            <p:txBody>
              <a:bodyPr wrap="square" rtlCol="0">
                <a:spAutoFit/>
              </a:bodyPr>
              <a:lstStyle/>
              <a:p>
                <a:r>
                  <a:rPr lang="en-US" sz="1350" b="1" dirty="0"/>
                  <a:t>Step Six</a:t>
                </a:r>
              </a:p>
            </p:txBody>
          </p:sp>
          <p:sp>
            <p:nvSpPr>
              <p:cNvPr id="149" name="TextBox 148">
                <a:extLst>
                  <a:ext uri="{FF2B5EF4-FFF2-40B4-BE49-F238E27FC236}">
                    <a16:creationId xmlns:a16="http://schemas.microsoft.com/office/drawing/2014/main" id="{CDCCA0D4-BA8C-E194-06ED-A6542E93E026}"/>
                  </a:ext>
                </a:extLst>
              </p:cNvPr>
              <p:cNvSpPr txBox="1"/>
              <p:nvPr/>
            </p:nvSpPr>
            <p:spPr>
              <a:xfrm>
                <a:off x="7938013" y="2648641"/>
                <a:ext cx="947531" cy="1143111"/>
              </a:xfrm>
              <a:prstGeom prst="rect">
                <a:avLst/>
              </a:prstGeom>
              <a:solidFill>
                <a:schemeClr val="bg1">
                  <a:alpha val="60000"/>
                </a:schemeClr>
              </a:solidFill>
            </p:spPr>
            <p:txBody>
              <a:bodyPr wrap="square" rtlCol="0">
                <a:spAutoFit/>
              </a:bodyPr>
              <a:lstStyle/>
              <a:p>
                <a:pPr marL="96441" indent="-96441">
                  <a:spcBef>
                    <a:spcPts val="600"/>
                  </a:spcBef>
                  <a:buFont typeface="Arial" panose="020B0604020202020204" pitchFamily="34" charset="0"/>
                  <a:buChar char="•"/>
                </a:pPr>
                <a:r>
                  <a:rPr lang="en-US" sz="1100" dirty="0"/>
                  <a:t>Using a clean transfer pipet, aliquot 1.5 ml plasma into each purple-capped cryotube.</a:t>
                </a:r>
              </a:p>
            </p:txBody>
          </p:sp>
        </p:grpSp>
        <p:pic>
          <p:nvPicPr>
            <p:cNvPr id="20" name="Picture 19">
              <a:extLst>
                <a:ext uri="{FF2B5EF4-FFF2-40B4-BE49-F238E27FC236}">
                  <a16:creationId xmlns:a16="http://schemas.microsoft.com/office/drawing/2014/main" id="{34320595-6924-0D50-B40A-793AB964B5E1}"/>
                </a:ext>
              </a:extLst>
            </p:cNvPr>
            <p:cNvPicPr>
              <a:picLocks noChangeAspect="1"/>
            </p:cNvPicPr>
            <p:nvPr/>
          </p:nvPicPr>
          <p:blipFill>
            <a:blip r:embed="rId4"/>
            <a:stretch>
              <a:fillRect/>
            </a:stretch>
          </p:blipFill>
          <p:spPr>
            <a:xfrm>
              <a:off x="5678972" y="2290159"/>
              <a:ext cx="293948" cy="1744848"/>
            </a:xfrm>
            <a:prstGeom prst="rect">
              <a:avLst/>
            </a:prstGeom>
          </p:spPr>
        </p:pic>
        <p:sp>
          <p:nvSpPr>
            <p:cNvPr id="21" name="TextBox 20">
              <a:extLst>
                <a:ext uri="{FF2B5EF4-FFF2-40B4-BE49-F238E27FC236}">
                  <a16:creationId xmlns:a16="http://schemas.microsoft.com/office/drawing/2014/main" id="{0AC89380-A649-BE1E-64C7-A0758736ECB0}"/>
                </a:ext>
              </a:extLst>
            </p:cNvPr>
            <p:cNvSpPr txBox="1"/>
            <p:nvPr/>
          </p:nvSpPr>
          <p:spPr>
            <a:xfrm rot="16200000">
              <a:off x="5538169" y="2806845"/>
              <a:ext cx="518091" cy="230832"/>
            </a:xfrm>
            <a:prstGeom prst="rect">
              <a:avLst/>
            </a:prstGeom>
            <a:noFill/>
          </p:spPr>
          <p:txBody>
            <a:bodyPr wrap="none" rtlCol="0">
              <a:spAutoFit/>
            </a:bodyPr>
            <a:lstStyle/>
            <a:p>
              <a:r>
                <a:rPr lang="en-US" sz="900" dirty="0"/>
                <a:t>Plasma</a:t>
              </a:r>
            </a:p>
          </p:txBody>
        </p:sp>
        <p:sp>
          <p:nvSpPr>
            <p:cNvPr id="22" name="TextBox 21">
              <a:extLst>
                <a:ext uri="{FF2B5EF4-FFF2-40B4-BE49-F238E27FC236}">
                  <a16:creationId xmlns:a16="http://schemas.microsoft.com/office/drawing/2014/main" id="{F85117BE-FE69-E91E-8BF6-5C218046271E}"/>
                </a:ext>
              </a:extLst>
            </p:cNvPr>
            <p:cNvSpPr txBox="1"/>
            <p:nvPr/>
          </p:nvSpPr>
          <p:spPr>
            <a:xfrm>
              <a:off x="1250390" y="3847329"/>
              <a:ext cx="1247952" cy="1900594"/>
            </a:xfrm>
            <a:prstGeom prst="rect">
              <a:avLst/>
            </a:prstGeom>
            <a:noFill/>
          </p:spPr>
          <p:txBody>
            <a:bodyPr wrap="square" rtlCol="0">
              <a:spAutoFit/>
            </a:bodyPr>
            <a:lstStyle/>
            <a:p>
              <a:endParaRPr lang="en-US" sz="1100" dirty="0"/>
            </a:p>
            <a:p>
              <a:pPr marL="96441" indent="-96441">
                <a:buFont typeface="Arial" panose="020B0604020202020204" pitchFamily="34" charset="0"/>
                <a:buChar char="•"/>
              </a:pPr>
              <a:r>
                <a:rPr lang="en-US" sz="1100" dirty="0"/>
                <a:t>Label 12 purple-capped cryotubes with “ALIQUOT PLASMA EDTA10” labels and 4 clear capped </a:t>
              </a:r>
              <a:r>
                <a:rPr lang="en-US" sz="1100" dirty="0" err="1"/>
                <a:t>crytotubes</a:t>
              </a:r>
              <a:r>
                <a:rPr lang="en-US" sz="1100" dirty="0"/>
                <a:t> with “ALIQUOT BUFFY EDTA10” labels.</a:t>
              </a:r>
            </a:p>
            <a:p>
              <a:pPr marL="96441" indent="-96441">
                <a:buFont typeface="Arial" panose="020B0604020202020204" pitchFamily="34" charset="0"/>
                <a:buChar char="•"/>
              </a:pPr>
              <a:r>
                <a:rPr lang="en-US" sz="1100" dirty="0"/>
                <a:t>Pre-chill cryotubes on wet ice for at least 5 minutes</a:t>
              </a:r>
            </a:p>
          </p:txBody>
        </p:sp>
        <p:cxnSp>
          <p:nvCxnSpPr>
            <p:cNvPr id="23" name="Straight Connector 22">
              <a:extLst>
                <a:ext uri="{FF2B5EF4-FFF2-40B4-BE49-F238E27FC236}">
                  <a16:creationId xmlns:a16="http://schemas.microsoft.com/office/drawing/2014/main" id="{163211D6-C25D-C8F3-911B-5DBE3268041D}"/>
                </a:ext>
              </a:extLst>
            </p:cNvPr>
            <p:cNvCxnSpPr/>
            <p:nvPr/>
          </p:nvCxnSpPr>
          <p:spPr>
            <a:xfrm>
              <a:off x="2454033" y="1996757"/>
              <a:ext cx="11822" cy="2850122"/>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24" name="Right Arrow 101">
              <a:extLst>
                <a:ext uri="{FF2B5EF4-FFF2-40B4-BE49-F238E27FC236}">
                  <a16:creationId xmlns:a16="http://schemas.microsoft.com/office/drawing/2014/main" id="{321479C7-F09A-D8D3-0F5E-79BDD6DB8104}"/>
                </a:ext>
              </a:extLst>
            </p:cNvPr>
            <p:cNvSpPr/>
            <p:nvPr/>
          </p:nvSpPr>
          <p:spPr>
            <a:xfrm>
              <a:off x="2347884" y="3030920"/>
              <a:ext cx="226549" cy="70664"/>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a:p>
          </p:txBody>
        </p:sp>
        <p:sp>
          <p:nvSpPr>
            <p:cNvPr id="25" name="TextBox 24">
              <a:extLst>
                <a:ext uri="{FF2B5EF4-FFF2-40B4-BE49-F238E27FC236}">
                  <a16:creationId xmlns:a16="http://schemas.microsoft.com/office/drawing/2014/main" id="{F17341EA-CFB2-72FD-1881-91B8E4F40B28}"/>
                </a:ext>
              </a:extLst>
            </p:cNvPr>
            <p:cNvSpPr txBox="1"/>
            <p:nvPr/>
          </p:nvSpPr>
          <p:spPr>
            <a:xfrm>
              <a:off x="2621363" y="1869021"/>
              <a:ext cx="1095074" cy="300082"/>
            </a:xfrm>
            <a:prstGeom prst="rect">
              <a:avLst/>
            </a:prstGeom>
            <a:noFill/>
          </p:spPr>
          <p:txBody>
            <a:bodyPr wrap="square" rtlCol="0">
              <a:spAutoFit/>
            </a:bodyPr>
            <a:lstStyle/>
            <a:p>
              <a:r>
                <a:rPr lang="en-US" sz="1350" b="1" dirty="0"/>
                <a:t>Step Three</a:t>
              </a:r>
            </a:p>
          </p:txBody>
        </p:sp>
        <p:pic>
          <p:nvPicPr>
            <p:cNvPr id="26" name="Picture 25">
              <a:extLst>
                <a:ext uri="{FF2B5EF4-FFF2-40B4-BE49-F238E27FC236}">
                  <a16:creationId xmlns:a16="http://schemas.microsoft.com/office/drawing/2014/main" id="{4797CFAD-CEEA-634F-89EC-2848F67F3C38}"/>
                </a:ext>
              </a:extLst>
            </p:cNvPr>
            <p:cNvPicPr>
              <a:picLocks noChangeAspect="1"/>
            </p:cNvPicPr>
            <p:nvPr/>
          </p:nvPicPr>
          <p:blipFill>
            <a:blip r:embed="rId5"/>
            <a:stretch>
              <a:fillRect/>
            </a:stretch>
          </p:blipFill>
          <p:spPr>
            <a:xfrm>
              <a:off x="1494642" y="2254555"/>
              <a:ext cx="188318" cy="746299"/>
            </a:xfrm>
            <a:prstGeom prst="rect">
              <a:avLst/>
            </a:prstGeom>
          </p:spPr>
        </p:pic>
        <p:pic>
          <p:nvPicPr>
            <p:cNvPr id="27" name="Picture 26">
              <a:extLst>
                <a:ext uri="{FF2B5EF4-FFF2-40B4-BE49-F238E27FC236}">
                  <a16:creationId xmlns:a16="http://schemas.microsoft.com/office/drawing/2014/main" id="{4FB475FA-764D-35DC-D9C1-F314F08D3359}"/>
                </a:ext>
              </a:extLst>
            </p:cNvPr>
            <p:cNvPicPr>
              <a:picLocks noChangeAspect="1"/>
            </p:cNvPicPr>
            <p:nvPr/>
          </p:nvPicPr>
          <p:blipFill>
            <a:blip r:embed="rId5"/>
            <a:stretch>
              <a:fillRect/>
            </a:stretch>
          </p:blipFill>
          <p:spPr>
            <a:xfrm>
              <a:off x="1751669" y="2254554"/>
              <a:ext cx="188318" cy="746299"/>
            </a:xfrm>
            <a:prstGeom prst="rect">
              <a:avLst/>
            </a:prstGeom>
          </p:spPr>
        </p:pic>
        <p:pic>
          <p:nvPicPr>
            <p:cNvPr id="28" name="Picture 27">
              <a:extLst>
                <a:ext uri="{FF2B5EF4-FFF2-40B4-BE49-F238E27FC236}">
                  <a16:creationId xmlns:a16="http://schemas.microsoft.com/office/drawing/2014/main" id="{49202BEA-1A47-7066-B649-B74AA8A7A6D3}"/>
                </a:ext>
              </a:extLst>
            </p:cNvPr>
            <p:cNvPicPr>
              <a:picLocks noChangeAspect="1"/>
            </p:cNvPicPr>
            <p:nvPr/>
          </p:nvPicPr>
          <p:blipFill>
            <a:blip r:embed="rId5"/>
            <a:stretch>
              <a:fillRect/>
            </a:stretch>
          </p:blipFill>
          <p:spPr>
            <a:xfrm>
              <a:off x="2004080" y="2253749"/>
              <a:ext cx="188318" cy="746299"/>
            </a:xfrm>
            <a:prstGeom prst="rect">
              <a:avLst/>
            </a:prstGeom>
          </p:spPr>
        </p:pic>
        <p:pic>
          <p:nvPicPr>
            <p:cNvPr id="29" name="Picture 28">
              <a:extLst>
                <a:ext uri="{FF2B5EF4-FFF2-40B4-BE49-F238E27FC236}">
                  <a16:creationId xmlns:a16="http://schemas.microsoft.com/office/drawing/2014/main" id="{0107D3D3-2864-6DD4-9DC8-48CEE3A907F9}"/>
                </a:ext>
              </a:extLst>
            </p:cNvPr>
            <p:cNvPicPr>
              <a:picLocks noChangeAspect="1"/>
            </p:cNvPicPr>
            <p:nvPr/>
          </p:nvPicPr>
          <p:blipFill>
            <a:blip r:embed="rId5"/>
            <a:stretch>
              <a:fillRect/>
            </a:stretch>
          </p:blipFill>
          <p:spPr>
            <a:xfrm>
              <a:off x="1506263" y="3088695"/>
              <a:ext cx="188318" cy="746299"/>
            </a:xfrm>
            <a:prstGeom prst="rect">
              <a:avLst/>
            </a:prstGeom>
          </p:spPr>
        </p:pic>
        <p:pic>
          <p:nvPicPr>
            <p:cNvPr id="30" name="Picture 29">
              <a:extLst>
                <a:ext uri="{FF2B5EF4-FFF2-40B4-BE49-F238E27FC236}">
                  <a16:creationId xmlns:a16="http://schemas.microsoft.com/office/drawing/2014/main" id="{B1E745CA-EF7A-18E0-86D8-05BE27012F60}"/>
                </a:ext>
              </a:extLst>
            </p:cNvPr>
            <p:cNvPicPr>
              <a:picLocks noChangeAspect="1"/>
            </p:cNvPicPr>
            <p:nvPr/>
          </p:nvPicPr>
          <p:blipFill>
            <a:blip r:embed="rId5"/>
            <a:stretch>
              <a:fillRect/>
            </a:stretch>
          </p:blipFill>
          <p:spPr>
            <a:xfrm>
              <a:off x="1763290" y="3088694"/>
              <a:ext cx="188318" cy="746299"/>
            </a:xfrm>
            <a:prstGeom prst="rect">
              <a:avLst/>
            </a:prstGeom>
          </p:spPr>
        </p:pic>
        <p:pic>
          <p:nvPicPr>
            <p:cNvPr id="31" name="Picture 30">
              <a:extLst>
                <a:ext uri="{FF2B5EF4-FFF2-40B4-BE49-F238E27FC236}">
                  <a16:creationId xmlns:a16="http://schemas.microsoft.com/office/drawing/2014/main" id="{7E40D973-9B9B-E061-331D-222FB7783BF3}"/>
                </a:ext>
              </a:extLst>
            </p:cNvPr>
            <p:cNvPicPr>
              <a:picLocks noChangeAspect="1"/>
            </p:cNvPicPr>
            <p:nvPr/>
          </p:nvPicPr>
          <p:blipFill>
            <a:blip r:embed="rId5"/>
            <a:stretch>
              <a:fillRect/>
            </a:stretch>
          </p:blipFill>
          <p:spPr>
            <a:xfrm>
              <a:off x="2015701" y="3087889"/>
              <a:ext cx="188318" cy="746299"/>
            </a:xfrm>
            <a:prstGeom prst="rect">
              <a:avLst/>
            </a:prstGeom>
          </p:spPr>
        </p:pic>
        <p:sp>
          <p:nvSpPr>
            <p:cNvPr id="32" name="TextBox 31">
              <a:extLst>
                <a:ext uri="{FF2B5EF4-FFF2-40B4-BE49-F238E27FC236}">
                  <a16:creationId xmlns:a16="http://schemas.microsoft.com/office/drawing/2014/main" id="{B1BF2866-B51C-7978-4ADE-A8F06910FD93}"/>
                </a:ext>
              </a:extLst>
            </p:cNvPr>
            <p:cNvSpPr txBox="1"/>
            <p:nvPr/>
          </p:nvSpPr>
          <p:spPr>
            <a:xfrm>
              <a:off x="6756040" y="3783981"/>
              <a:ext cx="1062080" cy="300082"/>
            </a:xfrm>
            <a:prstGeom prst="rect">
              <a:avLst/>
            </a:prstGeom>
            <a:noFill/>
          </p:spPr>
          <p:txBody>
            <a:bodyPr wrap="square" rtlCol="0">
              <a:spAutoFit/>
            </a:bodyPr>
            <a:lstStyle/>
            <a:p>
              <a:pPr algn="ctr"/>
              <a:r>
                <a:rPr lang="en-US" sz="1350" b="1" dirty="0"/>
                <a:t>Step Seven</a:t>
              </a:r>
            </a:p>
          </p:txBody>
        </p:sp>
        <p:pic>
          <p:nvPicPr>
            <p:cNvPr id="33" name="Picture 32">
              <a:extLst>
                <a:ext uri="{FF2B5EF4-FFF2-40B4-BE49-F238E27FC236}">
                  <a16:creationId xmlns:a16="http://schemas.microsoft.com/office/drawing/2014/main" id="{E8DA9982-EEA7-6E81-54E5-08C8E435F71B}"/>
                </a:ext>
              </a:extLst>
            </p:cNvPr>
            <p:cNvPicPr>
              <a:picLocks noChangeAspect="1"/>
            </p:cNvPicPr>
            <p:nvPr/>
          </p:nvPicPr>
          <p:blipFill>
            <a:blip r:embed="rId6"/>
            <a:stretch>
              <a:fillRect/>
            </a:stretch>
          </p:blipFill>
          <p:spPr>
            <a:xfrm flipH="1">
              <a:off x="7156266" y="4700221"/>
              <a:ext cx="199215" cy="844434"/>
            </a:xfrm>
            <a:prstGeom prst="rect">
              <a:avLst/>
            </a:prstGeom>
          </p:spPr>
        </p:pic>
        <p:pic>
          <p:nvPicPr>
            <p:cNvPr id="34" name="Picture 33">
              <a:extLst>
                <a:ext uri="{FF2B5EF4-FFF2-40B4-BE49-F238E27FC236}">
                  <a16:creationId xmlns:a16="http://schemas.microsoft.com/office/drawing/2014/main" id="{BACA178B-EB35-BC6D-423D-E0F179620E5F}"/>
                </a:ext>
              </a:extLst>
            </p:cNvPr>
            <p:cNvPicPr>
              <a:picLocks noChangeAspect="1"/>
            </p:cNvPicPr>
            <p:nvPr/>
          </p:nvPicPr>
          <p:blipFill>
            <a:blip r:embed="rId6"/>
            <a:stretch>
              <a:fillRect/>
            </a:stretch>
          </p:blipFill>
          <p:spPr>
            <a:xfrm flipH="1">
              <a:off x="6920005" y="5151918"/>
              <a:ext cx="199215" cy="844434"/>
            </a:xfrm>
            <a:prstGeom prst="rect">
              <a:avLst/>
            </a:prstGeom>
          </p:spPr>
        </p:pic>
        <p:sp>
          <p:nvSpPr>
            <p:cNvPr id="35" name="TextBox 34">
              <a:extLst>
                <a:ext uri="{FF2B5EF4-FFF2-40B4-BE49-F238E27FC236}">
                  <a16:creationId xmlns:a16="http://schemas.microsoft.com/office/drawing/2014/main" id="{B6CCB852-5292-3B2C-145D-B58BAE30EDC9}"/>
                </a:ext>
              </a:extLst>
            </p:cNvPr>
            <p:cNvSpPr txBox="1"/>
            <p:nvPr/>
          </p:nvSpPr>
          <p:spPr>
            <a:xfrm>
              <a:off x="7622617" y="4041010"/>
              <a:ext cx="1455090" cy="1652913"/>
            </a:xfrm>
            <a:prstGeom prst="rect">
              <a:avLst/>
            </a:prstGeom>
            <a:noFill/>
          </p:spPr>
          <p:txBody>
            <a:bodyPr wrap="square" rtlCol="0">
              <a:spAutoFit/>
            </a:bodyPr>
            <a:lstStyle/>
            <a:p>
              <a:pPr marL="96441" indent="-96441">
                <a:spcBef>
                  <a:spcPts val="600"/>
                </a:spcBef>
                <a:buFont typeface="Arial" panose="020B0604020202020204" pitchFamily="34" charset="0"/>
                <a:buChar char="•"/>
              </a:pPr>
              <a:r>
                <a:rPr lang="en-US" sz="1100" dirty="0"/>
                <a:t>Using a clean transfer pipet, collect the buffy coat – should appear pink or red due to residual plasma and red blood cells</a:t>
              </a:r>
            </a:p>
            <a:p>
              <a:pPr marL="96441" indent="-96441">
                <a:spcBef>
                  <a:spcPts val="600"/>
                </a:spcBef>
                <a:buFont typeface="Arial" panose="020B0604020202020204" pitchFamily="34" charset="0"/>
                <a:buChar char="•"/>
              </a:pPr>
              <a:r>
                <a:rPr lang="en-US" sz="1100" dirty="0"/>
                <a:t>Transfer the buffy coat from each EDTA tube into a clear-capped cryotube</a:t>
              </a:r>
            </a:p>
            <a:p>
              <a:pPr marL="96441" indent="-96441">
                <a:spcBef>
                  <a:spcPts val="600"/>
                </a:spcBef>
                <a:buFont typeface="Arial" panose="020B0604020202020204" pitchFamily="34" charset="0"/>
                <a:buChar char="•"/>
              </a:pPr>
              <a:r>
                <a:rPr lang="en-US" sz="1100" dirty="0"/>
                <a:t>Store plasma &amp; buffy coat at -80 until shipment</a:t>
              </a:r>
            </a:p>
          </p:txBody>
        </p:sp>
        <p:grpSp>
          <p:nvGrpSpPr>
            <p:cNvPr id="36" name="Group 35">
              <a:extLst>
                <a:ext uri="{FF2B5EF4-FFF2-40B4-BE49-F238E27FC236}">
                  <a16:creationId xmlns:a16="http://schemas.microsoft.com/office/drawing/2014/main" id="{69918465-7747-F2BF-7C5C-B786F3B32853}"/>
                </a:ext>
              </a:extLst>
            </p:cNvPr>
            <p:cNvGrpSpPr/>
            <p:nvPr/>
          </p:nvGrpSpPr>
          <p:grpSpPr>
            <a:xfrm>
              <a:off x="198611" y="2188407"/>
              <a:ext cx="375052" cy="1803894"/>
              <a:chOff x="531365" y="2141196"/>
              <a:chExt cx="375052" cy="1803894"/>
            </a:xfrm>
          </p:grpSpPr>
          <p:pic>
            <p:nvPicPr>
              <p:cNvPr id="57" name="Picture 56">
                <a:extLst>
                  <a:ext uri="{FF2B5EF4-FFF2-40B4-BE49-F238E27FC236}">
                    <a16:creationId xmlns:a16="http://schemas.microsoft.com/office/drawing/2014/main" id="{979A4FDF-32E6-6D29-0A74-01C5575D28AB}"/>
                  </a:ext>
                </a:extLst>
              </p:cNvPr>
              <p:cNvPicPr>
                <a:picLocks noChangeAspect="1"/>
              </p:cNvPicPr>
              <p:nvPr/>
            </p:nvPicPr>
            <p:blipFill>
              <a:blip r:embed="rId7"/>
              <a:stretch>
                <a:fillRect/>
              </a:stretch>
            </p:blipFill>
            <p:spPr>
              <a:xfrm>
                <a:off x="531365" y="2141196"/>
                <a:ext cx="375052" cy="1803894"/>
              </a:xfrm>
              <a:prstGeom prst="rect">
                <a:avLst/>
              </a:prstGeom>
            </p:spPr>
          </p:pic>
          <p:sp>
            <p:nvSpPr>
              <p:cNvPr id="58" name="TextBox 57">
                <a:extLst>
                  <a:ext uri="{FF2B5EF4-FFF2-40B4-BE49-F238E27FC236}">
                    <a16:creationId xmlns:a16="http://schemas.microsoft.com/office/drawing/2014/main" id="{B12C9266-38A0-F434-7899-8322A0B5D98E}"/>
                  </a:ext>
                </a:extLst>
              </p:cNvPr>
              <p:cNvSpPr txBox="1"/>
              <p:nvPr/>
            </p:nvSpPr>
            <p:spPr>
              <a:xfrm rot="16200000">
                <a:off x="243113" y="2934584"/>
                <a:ext cx="931665" cy="253916"/>
              </a:xfrm>
              <a:prstGeom prst="rect">
                <a:avLst/>
              </a:prstGeom>
              <a:noFill/>
            </p:spPr>
            <p:txBody>
              <a:bodyPr wrap="none" rtlCol="0">
                <a:spAutoFit/>
              </a:bodyPr>
              <a:lstStyle/>
              <a:p>
                <a:r>
                  <a:rPr lang="en-US" sz="1050" dirty="0"/>
                  <a:t>K2 EDTA tube</a:t>
                </a:r>
              </a:p>
            </p:txBody>
          </p:sp>
        </p:grpSp>
        <p:grpSp>
          <p:nvGrpSpPr>
            <p:cNvPr id="37" name="Group 36">
              <a:extLst>
                <a:ext uri="{FF2B5EF4-FFF2-40B4-BE49-F238E27FC236}">
                  <a16:creationId xmlns:a16="http://schemas.microsoft.com/office/drawing/2014/main" id="{A38BBBDD-38D2-EF94-8DDA-A46B17DAB690}"/>
                </a:ext>
              </a:extLst>
            </p:cNvPr>
            <p:cNvGrpSpPr/>
            <p:nvPr/>
          </p:nvGrpSpPr>
          <p:grpSpPr>
            <a:xfrm>
              <a:off x="713154" y="2195086"/>
              <a:ext cx="375052" cy="1803894"/>
              <a:chOff x="531365" y="2141196"/>
              <a:chExt cx="375052" cy="1803894"/>
            </a:xfrm>
          </p:grpSpPr>
          <p:pic>
            <p:nvPicPr>
              <p:cNvPr id="55" name="Picture 54">
                <a:extLst>
                  <a:ext uri="{FF2B5EF4-FFF2-40B4-BE49-F238E27FC236}">
                    <a16:creationId xmlns:a16="http://schemas.microsoft.com/office/drawing/2014/main" id="{9E6ABD7F-DAE4-B9F6-74A2-DDCFC4CDBB33}"/>
                  </a:ext>
                </a:extLst>
              </p:cNvPr>
              <p:cNvPicPr>
                <a:picLocks noChangeAspect="1"/>
              </p:cNvPicPr>
              <p:nvPr/>
            </p:nvPicPr>
            <p:blipFill>
              <a:blip r:embed="rId7"/>
              <a:stretch>
                <a:fillRect/>
              </a:stretch>
            </p:blipFill>
            <p:spPr>
              <a:xfrm>
                <a:off x="531365" y="2141196"/>
                <a:ext cx="375052" cy="1803894"/>
              </a:xfrm>
              <a:prstGeom prst="rect">
                <a:avLst/>
              </a:prstGeom>
            </p:spPr>
          </p:pic>
          <p:sp>
            <p:nvSpPr>
              <p:cNvPr id="56" name="TextBox 55">
                <a:extLst>
                  <a:ext uri="{FF2B5EF4-FFF2-40B4-BE49-F238E27FC236}">
                    <a16:creationId xmlns:a16="http://schemas.microsoft.com/office/drawing/2014/main" id="{FFBAD8B4-582D-CFB9-F85B-B98BED43D5ED}"/>
                  </a:ext>
                </a:extLst>
              </p:cNvPr>
              <p:cNvSpPr txBox="1"/>
              <p:nvPr/>
            </p:nvSpPr>
            <p:spPr>
              <a:xfrm rot="16200000">
                <a:off x="243113" y="2934584"/>
                <a:ext cx="931665" cy="253916"/>
              </a:xfrm>
              <a:prstGeom prst="rect">
                <a:avLst/>
              </a:prstGeom>
              <a:noFill/>
            </p:spPr>
            <p:txBody>
              <a:bodyPr wrap="none" rtlCol="0">
                <a:spAutoFit/>
              </a:bodyPr>
              <a:lstStyle/>
              <a:p>
                <a:r>
                  <a:rPr lang="en-US" sz="1050" dirty="0"/>
                  <a:t>K2 EDTA tube</a:t>
                </a:r>
              </a:p>
            </p:txBody>
          </p:sp>
        </p:grpSp>
        <p:sp>
          <p:nvSpPr>
            <p:cNvPr id="38" name="Curved Up Arrow 82">
              <a:extLst>
                <a:ext uri="{FF2B5EF4-FFF2-40B4-BE49-F238E27FC236}">
                  <a16:creationId xmlns:a16="http://schemas.microsoft.com/office/drawing/2014/main" id="{09BBDD94-E456-1C49-5D7E-34A7A6BF943C}"/>
                </a:ext>
              </a:extLst>
            </p:cNvPr>
            <p:cNvSpPr/>
            <p:nvPr/>
          </p:nvSpPr>
          <p:spPr>
            <a:xfrm rot="1367220">
              <a:off x="4052155" y="3645839"/>
              <a:ext cx="394883" cy="156485"/>
            </a:xfrm>
            <a:prstGeom prst="curvedUpArrow">
              <a:avLst>
                <a:gd name="adj1" fmla="val 23945"/>
                <a:gd name="adj2" fmla="val 67656"/>
                <a:gd name="adj3" fmla="val 600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9" name="Curved Up Arrow 83">
              <a:extLst>
                <a:ext uri="{FF2B5EF4-FFF2-40B4-BE49-F238E27FC236}">
                  <a16:creationId xmlns:a16="http://schemas.microsoft.com/office/drawing/2014/main" id="{437FDBC5-9E71-A9FE-65D2-41903335CE41}"/>
                </a:ext>
              </a:extLst>
            </p:cNvPr>
            <p:cNvSpPr/>
            <p:nvPr/>
          </p:nvSpPr>
          <p:spPr>
            <a:xfrm rot="12208189">
              <a:off x="4076310" y="2597850"/>
              <a:ext cx="394883" cy="156485"/>
            </a:xfrm>
            <a:prstGeom prst="curvedUpArrow">
              <a:avLst>
                <a:gd name="adj1" fmla="val 23945"/>
                <a:gd name="adj2" fmla="val 67656"/>
                <a:gd name="adj3" fmla="val 600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pic>
          <p:nvPicPr>
            <p:cNvPr id="40" name="Picture 39">
              <a:extLst>
                <a:ext uri="{FF2B5EF4-FFF2-40B4-BE49-F238E27FC236}">
                  <a16:creationId xmlns:a16="http://schemas.microsoft.com/office/drawing/2014/main" id="{BDC6B22D-E81A-35FB-1F94-F90DB0EF66E8}"/>
                </a:ext>
              </a:extLst>
            </p:cNvPr>
            <p:cNvPicPr>
              <a:picLocks noChangeAspect="1"/>
            </p:cNvPicPr>
            <p:nvPr/>
          </p:nvPicPr>
          <p:blipFill>
            <a:blip r:embed="rId8"/>
            <a:stretch>
              <a:fillRect/>
            </a:stretch>
          </p:blipFill>
          <p:spPr>
            <a:xfrm flipH="1">
              <a:off x="3770971" y="2169103"/>
              <a:ext cx="323364" cy="1896091"/>
            </a:xfrm>
            <a:prstGeom prst="rect">
              <a:avLst/>
            </a:prstGeom>
          </p:spPr>
        </p:pic>
        <p:pic>
          <p:nvPicPr>
            <p:cNvPr id="41" name="Picture 40">
              <a:extLst>
                <a:ext uri="{FF2B5EF4-FFF2-40B4-BE49-F238E27FC236}">
                  <a16:creationId xmlns:a16="http://schemas.microsoft.com/office/drawing/2014/main" id="{6E5E3088-A185-3819-41DB-0E1C514D2F79}"/>
                </a:ext>
              </a:extLst>
            </p:cNvPr>
            <p:cNvPicPr>
              <a:picLocks noChangeAspect="1"/>
            </p:cNvPicPr>
            <p:nvPr/>
          </p:nvPicPr>
          <p:blipFill>
            <a:blip r:embed="rId8"/>
            <a:stretch>
              <a:fillRect/>
            </a:stretch>
          </p:blipFill>
          <p:spPr>
            <a:xfrm rot="10800000" flipH="1">
              <a:off x="4448072" y="2157541"/>
              <a:ext cx="323364" cy="1896091"/>
            </a:xfrm>
            <a:prstGeom prst="rect">
              <a:avLst/>
            </a:prstGeom>
          </p:spPr>
        </p:pic>
        <p:pic>
          <p:nvPicPr>
            <p:cNvPr id="42" name="Picture 41">
              <a:extLst>
                <a:ext uri="{FF2B5EF4-FFF2-40B4-BE49-F238E27FC236}">
                  <a16:creationId xmlns:a16="http://schemas.microsoft.com/office/drawing/2014/main" id="{7B84D7B6-2646-7359-2B88-B0EFB2E5CB18}"/>
                </a:ext>
              </a:extLst>
            </p:cNvPr>
            <p:cNvPicPr>
              <a:picLocks noChangeAspect="1"/>
            </p:cNvPicPr>
            <p:nvPr/>
          </p:nvPicPr>
          <p:blipFill>
            <a:blip r:embed="rId8"/>
            <a:stretch>
              <a:fillRect/>
            </a:stretch>
          </p:blipFill>
          <p:spPr>
            <a:xfrm flipH="1">
              <a:off x="2665733" y="2150921"/>
              <a:ext cx="323364" cy="1896091"/>
            </a:xfrm>
            <a:prstGeom prst="rect">
              <a:avLst/>
            </a:prstGeom>
          </p:spPr>
        </p:pic>
        <p:pic>
          <p:nvPicPr>
            <p:cNvPr id="43" name="Picture 42">
              <a:extLst>
                <a:ext uri="{FF2B5EF4-FFF2-40B4-BE49-F238E27FC236}">
                  <a16:creationId xmlns:a16="http://schemas.microsoft.com/office/drawing/2014/main" id="{BDF5A2AD-4A58-344A-6EE2-03D931F06A8D}"/>
                </a:ext>
              </a:extLst>
            </p:cNvPr>
            <p:cNvPicPr>
              <a:picLocks noChangeAspect="1"/>
            </p:cNvPicPr>
            <p:nvPr/>
          </p:nvPicPr>
          <p:blipFill>
            <a:blip r:embed="rId8"/>
            <a:stretch>
              <a:fillRect/>
            </a:stretch>
          </p:blipFill>
          <p:spPr>
            <a:xfrm flipH="1">
              <a:off x="3074944" y="2150921"/>
              <a:ext cx="323364" cy="1896091"/>
            </a:xfrm>
            <a:prstGeom prst="rect">
              <a:avLst/>
            </a:prstGeom>
          </p:spPr>
        </p:pic>
        <p:pic>
          <p:nvPicPr>
            <p:cNvPr id="44" name="Picture 43">
              <a:extLst>
                <a:ext uri="{FF2B5EF4-FFF2-40B4-BE49-F238E27FC236}">
                  <a16:creationId xmlns:a16="http://schemas.microsoft.com/office/drawing/2014/main" id="{D6E8DE7C-B5F1-0E88-0927-6C9140839B28}"/>
                </a:ext>
              </a:extLst>
            </p:cNvPr>
            <p:cNvPicPr>
              <a:picLocks noChangeAspect="1"/>
            </p:cNvPicPr>
            <p:nvPr/>
          </p:nvPicPr>
          <p:blipFill>
            <a:blip r:embed="rId9"/>
            <a:stretch>
              <a:fillRect/>
            </a:stretch>
          </p:blipFill>
          <p:spPr>
            <a:xfrm flipH="1" flipV="1">
              <a:off x="5184978" y="2301162"/>
              <a:ext cx="279678" cy="276268"/>
            </a:xfrm>
            <a:prstGeom prst="rect">
              <a:avLst/>
            </a:prstGeom>
          </p:spPr>
        </p:pic>
        <p:pic>
          <p:nvPicPr>
            <p:cNvPr id="45" name="Picture 44">
              <a:extLst>
                <a:ext uri="{FF2B5EF4-FFF2-40B4-BE49-F238E27FC236}">
                  <a16:creationId xmlns:a16="http://schemas.microsoft.com/office/drawing/2014/main" id="{074BD7BF-0E44-82C7-69FA-BDCDB52AB49B}"/>
                </a:ext>
              </a:extLst>
            </p:cNvPr>
            <p:cNvPicPr>
              <a:picLocks noChangeAspect="1"/>
            </p:cNvPicPr>
            <p:nvPr/>
          </p:nvPicPr>
          <p:blipFill>
            <a:blip r:embed="rId9"/>
            <a:stretch>
              <a:fillRect/>
            </a:stretch>
          </p:blipFill>
          <p:spPr>
            <a:xfrm flipH="1" flipV="1">
              <a:off x="5670298" y="2281841"/>
              <a:ext cx="279678" cy="276268"/>
            </a:xfrm>
            <a:prstGeom prst="rect">
              <a:avLst/>
            </a:prstGeom>
          </p:spPr>
        </p:pic>
        <p:grpSp>
          <p:nvGrpSpPr>
            <p:cNvPr id="46" name="Group 45">
              <a:extLst>
                <a:ext uri="{FF2B5EF4-FFF2-40B4-BE49-F238E27FC236}">
                  <a16:creationId xmlns:a16="http://schemas.microsoft.com/office/drawing/2014/main" id="{1FC94F29-33F7-6C9C-5885-2B3CD5512B39}"/>
                </a:ext>
              </a:extLst>
            </p:cNvPr>
            <p:cNvGrpSpPr/>
            <p:nvPr/>
          </p:nvGrpSpPr>
          <p:grpSpPr>
            <a:xfrm>
              <a:off x="6362431" y="4153587"/>
              <a:ext cx="670176" cy="998331"/>
              <a:chOff x="4284444" y="2770402"/>
              <a:chExt cx="670176" cy="998331"/>
            </a:xfrm>
          </p:grpSpPr>
          <p:pic>
            <p:nvPicPr>
              <p:cNvPr id="52" name="Picture 51">
                <a:extLst>
                  <a:ext uri="{FF2B5EF4-FFF2-40B4-BE49-F238E27FC236}">
                    <a16:creationId xmlns:a16="http://schemas.microsoft.com/office/drawing/2014/main" id="{B4B0BB6A-E16B-6109-13F4-84FD8A1472A4}"/>
                  </a:ext>
                </a:extLst>
              </p:cNvPr>
              <p:cNvPicPr>
                <a:picLocks noChangeAspect="1"/>
              </p:cNvPicPr>
              <p:nvPr/>
            </p:nvPicPr>
            <p:blipFill>
              <a:blip r:embed="rId10"/>
              <a:stretch>
                <a:fillRect/>
              </a:stretch>
            </p:blipFill>
            <p:spPr>
              <a:xfrm>
                <a:off x="4284444" y="2770402"/>
                <a:ext cx="670176" cy="998331"/>
              </a:xfrm>
              <a:prstGeom prst="rect">
                <a:avLst/>
              </a:prstGeom>
            </p:spPr>
          </p:pic>
          <p:sp>
            <p:nvSpPr>
              <p:cNvPr id="53" name="TextBox 52">
                <a:extLst>
                  <a:ext uri="{FF2B5EF4-FFF2-40B4-BE49-F238E27FC236}">
                    <a16:creationId xmlns:a16="http://schemas.microsoft.com/office/drawing/2014/main" id="{7B7852BF-FA4D-8AD6-D544-39FD44F99BE0}"/>
                  </a:ext>
                </a:extLst>
              </p:cNvPr>
              <p:cNvSpPr txBox="1"/>
              <p:nvPr/>
            </p:nvSpPr>
            <p:spPr>
              <a:xfrm>
                <a:off x="4397218" y="3352071"/>
                <a:ext cx="457176" cy="369332"/>
              </a:xfrm>
              <a:prstGeom prst="rect">
                <a:avLst/>
              </a:prstGeom>
              <a:noFill/>
            </p:spPr>
            <p:txBody>
              <a:bodyPr wrap="none" rtlCol="0">
                <a:spAutoFit/>
              </a:bodyPr>
              <a:lstStyle/>
              <a:p>
                <a:r>
                  <a:rPr lang="en-US" sz="900" dirty="0">
                    <a:solidFill>
                      <a:schemeClr val="bg1"/>
                    </a:solidFill>
                  </a:rPr>
                  <a:t>Buffy </a:t>
                </a:r>
              </a:p>
              <a:p>
                <a:r>
                  <a:rPr lang="en-US" sz="900" dirty="0">
                    <a:solidFill>
                      <a:schemeClr val="bg1"/>
                    </a:solidFill>
                  </a:rPr>
                  <a:t>coat</a:t>
                </a:r>
              </a:p>
            </p:txBody>
          </p:sp>
          <p:cxnSp>
            <p:nvCxnSpPr>
              <p:cNvPr id="54" name="Straight Arrow Connector 53">
                <a:extLst>
                  <a:ext uri="{FF2B5EF4-FFF2-40B4-BE49-F238E27FC236}">
                    <a16:creationId xmlns:a16="http://schemas.microsoft.com/office/drawing/2014/main" id="{49B50644-95BD-5CF1-A287-B5F3668FC3CE}"/>
                  </a:ext>
                </a:extLst>
              </p:cNvPr>
              <p:cNvCxnSpPr>
                <a:stCxn id="53" idx="0"/>
              </p:cNvCxnSpPr>
              <p:nvPr/>
            </p:nvCxnSpPr>
            <p:spPr>
              <a:xfrm flipH="1" flipV="1">
                <a:off x="4562190" y="3199781"/>
                <a:ext cx="63616" cy="19825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Oval 46">
              <a:extLst>
                <a:ext uri="{FF2B5EF4-FFF2-40B4-BE49-F238E27FC236}">
                  <a16:creationId xmlns:a16="http://schemas.microsoft.com/office/drawing/2014/main" id="{93F1CE12-921E-0901-6060-8C653B34E412}"/>
                </a:ext>
              </a:extLst>
            </p:cNvPr>
            <p:cNvSpPr/>
            <p:nvPr/>
          </p:nvSpPr>
          <p:spPr>
            <a:xfrm>
              <a:off x="5556341" y="3259346"/>
              <a:ext cx="474487" cy="276268"/>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7FB7F369-D3DA-8F96-EED9-837257C994C9}"/>
                </a:ext>
              </a:extLst>
            </p:cNvPr>
            <p:cNvCxnSpPr>
              <a:stCxn id="47" idx="5"/>
            </p:cNvCxnSpPr>
            <p:nvPr/>
          </p:nvCxnSpPr>
          <p:spPr>
            <a:xfrm>
              <a:off x="5961341" y="3495155"/>
              <a:ext cx="649805" cy="859413"/>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8CDE36A8-F955-99FC-0E3C-DAB36D9BBAB5}"/>
                </a:ext>
              </a:extLst>
            </p:cNvPr>
            <p:cNvPicPr>
              <a:picLocks noChangeAspect="1"/>
            </p:cNvPicPr>
            <p:nvPr/>
          </p:nvPicPr>
          <p:blipFill>
            <a:blip r:embed="rId6"/>
            <a:stretch>
              <a:fillRect/>
            </a:stretch>
          </p:blipFill>
          <p:spPr>
            <a:xfrm flipH="1">
              <a:off x="7386356" y="5111567"/>
              <a:ext cx="199215" cy="844434"/>
            </a:xfrm>
            <a:prstGeom prst="rect">
              <a:avLst/>
            </a:prstGeom>
          </p:spPr>
        </p:pic>
        <p:pic>
          <p:nvPicPr>
            <p:cNvPr id="51" name="Picture 50">
              <a:extLst>
                <a:ext uri="{FF2B5EF4-FFF2-40B4-BE49-F238E27FC236}">
                  <a16:creationId xmlns:a16="http://schemas.microsoft.com/office/drawing/2014/main" id="{BF64C6DD-101B-4CBC-05C3-B9A05FB80CA6}"/>
                </a:ext>
              </a:extLst>
            </p:cNvPr>
            <p:cNvPicPr>
              <a:picLocks noChangeAspect="1"/>
            </p:cNvPicPr>
            <p:nvPr/>
          </p:nvPicPr>
          <p:blipFill>
            <a:blip r:embed="rId6"/>
            <a:stretch>
              <a:fillRect/>
            </a:stretch>
          </p:blipFill>
          <p:spPr>
            <a:xfrm flipH="1">
              <a:off x="7380944" y="4161263"/>
              <a:ext cx="199215" cy="844434"/>
            </a:xfrm>
            <a:prstGeom prst="rect">
              <a:avLst/>
            </a:prstGeom>
          </p:spPr>
        </p:pic>
      </p:grpSp>
    </p:spTree>
    <p:extLst>
      <p:ext uri="{BB962C8B-B14F-4D97-AF65-F5344CB8AC3E}">
        <p14:creationId xmlns:p14="http://schemas.microsoft.com/office/powerpoint/2010/main" val="165528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097280" y="1759020"/>
            <a:ext cx="10309072" cy="4405295"/>
          </a:xfrm>
        </p:spPr>
        <p:txBody>
          <a:bodyPr>
            <a:normAutofit fontScale="92500" lnSpcReduction="20000"/>
          </a:bodyPr>
          <a:lstStyle/>
          <a:p>
            <a:pPr marL="914400" lvl="1" indent="-457200">
              <a:lnSpc>
                <a:spcPct val="150000"/>
              </a:lnSpc>
              <a:buFont typeface="+mj-lt"/>
              <a:buAutoNum type="arabicPeriod"/>
            </a:pPr>
            <a:r>
              <a:rPr lang="en-GB" sz="2400" dirty="0">
                <a:ea typeface="Verdana" pitchFamily="34" charset="0"/>
                <a:cs typeface="Verdana" pitchFamily="34" charset="0"/>
              </a:rPr>
              <a:t>Specimen uniformity and quality</a:t>
            </a:r>
          </a:p>
          <a:p>
            <a:pPr marL="914400" lvl="1" indent="-457200">
              <a:lnSpc>
                <a:spcPct val="150000"/>
              </a:lnSpc>
              <a:buFont typeface="+mj-lt"/>
              <a:buAutoNum type="arabicPeriod"/>
            </a:pPr>
            <a:r>
              <a:rPr lang="en-GB" sz="2400" dirty="0">
                <a:ea typeface="Verdana" pitchFamily="34" charset="0"/>
                <a:cs typeface="Verdana" pitchFamily="34" charset="0"/>
              </a:rPr>
              <a:t>Site Equipment</a:t>
            </a:r>
          </a:p>
          <a:p>
            <a:pPr marL="914400" lvl="1" indent="-457200">
              <a:lnSpc>
                <a:spcPct val="150000"/>
              </a:lnSpc>
              <a:buFont typeface="+mj-lt"/>
              <a:buAutoNum type="arabicPeriod"/>
            </a:pPr>
            <a:r>
              <a:rPr lang="en-GB" sz="2400" dirty="0">
                <a:ea typeface="Verdana" pitchFamily="34" charset="0"/>
                <a:cs typeface="Verdana" pitchFamily="34" charset="0"/>
              </a:rPr>
              <a:t>Procedures</a:t>
            </a:r>
          </a:p>
          <a:p>
            <a:pPr marL="1257300" lvl="2" indent="-342900">
              <a:lnSpc>
                <a:spcPct val="150000"/>
              </a:lnSpc>
              <a:buFont typeface="Arial" pitchFamily="34" charset="0"/>
              <a:buChar char="•"/>
            </a:pPr>
            <a:r>
              <a:rPr lang="en-GB" sz="2000" dirty="0">
                <a:ea typeface="Verdana" pitchFamily="34" charset="0"/>
                <a:cs typeface="Verdana" pitchFamily="34" charset="0"/>
              </a:rPr>
              <a:t>Kit Contents and Ordering</a:t>
            </a:r>
          </a:p>
          <a:p>
            <a:pPr marL="1257300" lvl="2" indent="-342900">
              <a:lnSpc>
                <a:spcPct val="150000"/>
              </a:lnSpc>
              <a:buFont typeface="Arial" pitchFamily="34" charset="0"/>
              <a:buChar char="•"/>
            </a:pPr>
            <a:r>
              <a:rPr lang="en-GB" sz="2000" dirty="0">
                <a:ea typeface="Verdana" pitchFamily="34" charset="0"/>
                <a:cs typeface="Verdana" pitchFamily="34" charset="0"/>
              </a:rPr>
              <a:t>Sample Labelling</a:t>
            </a:r>
          </a:p>
          <a:p>
            <a:pPr marL="1257300" lvl="2" indent="-342900">
              <a:lnSpc>
                <a:spcPct val="150000"/>
              </a:lnSpc>
              <a:buFont typeface="Arial" pitchFamily="34" charset="0"/>
              <a:buChar char="•"/>
            </a:pPr>
            <a:r>
              <a:rPr lang="en-GB" sz="2000" dirty="0">
                <a:ea typeface="Verdana" pitchFamily="34" charset="0"/>
                <a:cs typeface="Verdana" pitchFamily="34" charset="0"/>
              </a:rPr>
              <a:t>Sample Collection and Processing</a:t>
            </a:r>
          </a:p>
          <a:p>
            <a:pPr marL="1257300" lvl="2" indent="-342900">
              <a:lnSpc>
                <a:spcPct val="150000"/>
              </a:lnSpc>
              <a:buFont typeface="Arial" pitchFamily="34" charset="0"/>
              <a:buChar char="•"/>
            </a:pPr>
            <a:r>
              <a:rPr lang="en-GB" sz="2000" dirty="0">
                <a:ea typeface="Verdana" pitchFamily="34" charset="0"/>
                <a:cs typeface="Verdana" pitchFamily="34" charset="0"/>
              </a:rPr>
              <a:t>Shipping Samples</a:t>
            </a:r>
          </a:p>
          <a:p>
            <a:pPr marL="1257300" lvl="2" indent="-342900">
              <a:lnSpc>
                <a:spcPct val="150000"/>
              </a:lnSpc>
              <a:buFont typeface="Arial" pitchFamily="34" charset="0"/>
              <a:buChar char="•"/>
            </a:pPr>
            <a:r>
              <a:rPr lang="en-GB" sz="2000" dirty="0">
                <a:ea typeface="Verdana" pitchFamily="34" charset="0"/>
                <a:cs typeface="Verdana" pitchFamily="34" charset="0"/>
              </a:rPr>
              <a:t>Non-Conformance</a:t>
            </a:r>
          </a:p>
          <a:p>
            <a:pPr marL="914400" lvl="1" indent="-457200">
              <a:lnSpc>
                <a:spcPct val="150000"/>
              </a:lnSpc>
              <a:buFont typeface="+mj-lt"/>
              <a:buAutoNum type="arabicPeriod"/>
            </a:pPr>
            <a:r>
              <a:rPr lang="en-GB" sz="2400" dirty="0">
                <a:ea typeface="Verdana" pitchFamily="34" charset="0"/>
                <a:cs typeface="Verdana" pitchFamily="34" charset="0"/>
              </a:rPr>
              <a:t>Contact Information</a:t>
            </a:r>
          </a:p>
          <a:p>
            <a:endParaRPr lang="en-US" dirty="0"/>
          </a:p>
        </p:txBody>
      </p:sp>
    </p:spTree>
    <p:extLst>
      <p:ext uri="{BB962C8B-B14F-4D97-AF65-F5344CB8AC3E}">
        <p14:creationId xmlns:p14="http://schemas.microsoft.com/office/powerpoint/2010/main" val="108923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C183D7F6-B498-43B3-948B-1728B52AA6E4}">
                <adec:decorative xmlns:adec="http://schemas.microsoft.com/office/drawing/2017/decorative" val="1"/>
              </a:ext>
            </a:extLst>
          </p:cNvPr>
          <p:cNvSpPr/>
          <p:nvPr/>
        </p:nvSpPr>
        <p:spPr>
          <a:xfrm>
            <a:off x="6834432" y="1941923"/>
            <a:ext cx="4321247" cy="347849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4000" dirty="0"/>
              <a:t>Sample Collection and Processing: Aliquots</a:t>
            </a:r>
          </a:p>
        </p:txBody>
      </p:sp>
      <p:sp>
        <p:nvSpPr>
          <p:cNvPr id="3" name="Content Placeholder 2"/>
          <p:cNvSpPr>
            <a:spLocks noGrp="1"/>
          </p:cNvSpPr>
          <p:nvPr>
            <p:ph sz="half" idx="1"/>
          </p:nvPr>
        </p:nvSpPr>
        <p:spPr/>
        <p:txBody>
          <a:bodyPr>
            <a:normAutofit/>
          </a:bodyPr>
          <a:lstStyle/>
          <a:p>
            <a:r>
              <a:rPr lang="en-US" dirty="0"/>
              <a:t>Filling biomarker plasma aliquots:</a:t>
            </a:r>
          </a:p>
          <a:p>
            <a:pPr marL="228600" indent="-228600">
              <a:buFont typeface="Arial" panose="020B0604020202020204" pitchFamily="34" charset="0"/>
              <a:buChar char="•"/>
            </a:pPr>
            <a:r>
              <a:rPr lang="en-US" dirty="0"/>
              <a:t>Fill as many cryovials as possible to 1.5 ml (plasma)</a:t>
            </a:r>
          </a:p>
          <a:p>
            <a:pPr marL="228600" indent="-228600">
              <a:buFont typeface="Arial" panose="020B0604020202020204" pitchFamily="34" charset="0"/>
              <a:buChar char="•"/>
            </a:pPr>
            <a:r>
              <a:rPr lang="en-US" dirty="0"/>
              <a:t>Over-filled vials may burst in freezer!</a:t>
            </a:r>
          </a:p>
          <a:p>
            <a:pPr marL="228600" indent="-228600">
              <a:buFont typeface="Arial" panose="020B0604020202020204" pitchFamily="34" charset="0"/>
              <a:buChar char="•"/>
            </a:pPr>
            <a:r>
              <a:rPr lang="en-US" dirty="0"/>
              <a:t>Ship ALL material to IU, even if final vial is less than standard volume</a:t>
            </a:r>
          </a:p>
        </p:txBody>
      </p:sp>
      <p:grpSp>
        <p:nvGrpSpPr>
          <p:cNvPr id="11" name="Group 10" descr="Image showing the correct way to fill the 2mL aliquot tubes"/>
          <p:cNvGrpSpPr/>
          <p:nvPr/>
        </p:nvGrpSpPr>
        <p:grpSpPr>
          <a:xfrm>
            <a:off x="6388452" y="2585793"/>
            <a:ext cx="4680585" cy="2190750"/>
            <a:chOff x="2231707" y="2333625"/>
            <a:chExt cx="4680585" cy="2190750"/>
          </a:xfrm>
        </p:grpSpPr>
        <p:grpSp>
          <p:nvGrpSpPr>
            <p:cNvPr id="15" name="Group 14"/>
            <p:cNvGrpSpPr/>
            <p:nvPr/>
          </p:nvGrpSpPr>
          <p:grpSpPr>
            <a:xfrm>
              <a:off x="2231707" y="2333625"/>
              <a:ext cx="4680585" cy="2190750"/>
              <a:chOff x="2964750" y="2665575"/>
              <a:chExt cx="4762500" cy="2228850"/>
            </a:xfrm>
          </p:grpSpPr>
          <p:sp>
            <p:nvSpPr>
              <p:cNvPr id="17" name="Rectangle 16"/>
              <p:cNvSpPr/>
              <p:nvPr/>
            </p:nvSpPr>
            <p:spPr>
              <a:xfrm>
                <a:off x="2964750" y="2665575"/>
                <a:ext cx="4762500" cy="2228850"/>
              </a:xfrm>
              <a:prstGeom prst="rect">
                <a:avLst/>
              </a:prstGeom>
              <a:no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grpSp>
            <p:nvGrpSpPr>
              <p:cNvPr id="18" name="Group 17"/>
              <p:cNvGrpSpPr/>
              <p:nvPr/>
            </p:nvGrpSpPr>
            <p:grpSpPr>
              <a:xfrm>
                <a:off x="2964750" y="2665575"/>
                <a:ext cx="4762500" cy="2228850"/>
                <a:chOff x="0" y="0"/>
                <a:chExt cx="4762500" cy="2228850"/>
              </a:xfrm>
            </p:grpSpPr>
            <p:sp>
              <p:nvSpPr>
                <p:cNvPr id="19" name="Rectangle 18"/>
                <p:cNvSpPr/>
                <p:nvPr/>
              </p:nvSpPr>
              <p:spPr>
                <a:xfrm>
                  <a:off x="0" y="0"/>
                  <a:ext cx="4762500" cy="2228850"/>
                </a:xfrm>
                <a:prstGeom prst="rect">
                  <a:avLst/>
                </a:prstGeom>
                <a:no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grpSp>
              <p:nvGrpSpPr>
                <p:cNvPr id="20" name="Group 19"/>
                <p:cNvGrpSpPr/>
                <p:nvPr/>
              </p:nvGrpSpPr>
              <p:grpSpPr>
                <a:xfrm>
                  <a:off x="85725" y="257175"/>
                  <a:ext cx="4097020" cy="1971675"/>
                  <a:chOff x="0" y="0"/>
                  <a:chExt cx="4097020" cy="1971675"/>
                </a:xfrm>
              </p:grpSpPr>
              <p:sp>
                <p:nvSpPr>
                  <p:cNvPr id="21" name="Rectangle 20"/>
                  <p:cNvSpPr/>
                  <p:nvPr/>
                </p:nvSpPr>
                <p:spPr>
                  <a:xfrm>
                    <a:off x="409575" y="1619250"/>
                    <a:ext cx="581025" cy="352425"/>
                  </a:xfrm>
                  <a:prstGeom prst="rect">
                    <a:avLst/>
                  </a:prstGeom>
                  <a:solidFill>
                    <a:srgbClr val="FFFFFF"/>
                  </a:solidFill>
                  <a:ln>
                    <a:noFill/>
                  </a:ln>
                </p:spPr>
                <p:txBody>
                  <a:bodyPr spcFirstLastPara="1" wrap="square" lIns="91425" tIns="45700" rIns="91425" bIns="45700" anchor="t" anchorCtr="0">
                    <a:noAutofit/>
                  </a:bodyPr>
                  <a:lstStyle/>
                  <a:p>
                    <a:pPr marL="0" marR="0" algn="ctr">
                      <a:lnSpc>
                        <a:spcPct val="114000"/>
                      </a:lnSpc>
                      <a:spcBef>
                        <a:spcPts val="0"/>
                      </a:spcBef>
                      <a:spcAft>
                        <a:spcPts val="1000"/>
                      </a:spcAft>
                    </a:pPr>
                    <a:r>
                      <a:rPr lang="en-US" sz="2000" b="1" dirty="0">
                        <a:solidFill>
                          <a:srgbClr val="538135"/>
                        </a:solidFill>
                        <a:effectLst/>
                        <a:latin typeface="Calibri" panose="020F0502020204030204" pitchFamily="34" charset="0"/>
                        <a:ea typeface="Calibri" panose="020F0502020204030204" pitchFamily="34" charset="0"/>
                      </a:rPr>
                      <a:t>YES</a:t>
                    </a:r>
                    <a:endParaRPr lang="en-US" sz="1100" dirty="0">
                      <a:effectLst/>
                      <a:latin typeface="Calibri" panose="020F0502020204030204" pitchFamily="34" charset="0"/>
                      <a:ea typeface="Calibri" panose="020F0502020204030204" pitchFamily="34" charset="0"/>
                    </a:endParaRPr>
                  </a:p>
                </p:txBody>
              </p:sp>
              <p:sp>
                <p:nvSpPr>
                  <p:cNvPr id="22" name="Rectangle 21"/>
                  <p:cNvSpPr/>
                  <p:nvPr/>
                </p:nvSpPr>
                <p:spPr>
                  <a:xfrm>
                    <a:off x="3124200" y="1609725"/>
                    <a:ext cx="581025" cy="352425"/>
                  </a:xfrm>
                  <a:prstGeom prst="rect">
                    <a:avLst/>
                  </a:prstGeom>
                  <a:solidFill>
                    <a:srgbClr val="FFFFFF"/>
                  </a:solidFill>
                  <a:ln>
                    <a:noFill/>
                  </a:ln>
                </p:spPr>
                <p:txBody>
                  <a:bodyPr spcFirstLastPara="1" wrap="square" lIns="91425" tIns="45700" rIns="91425" bIns="45700" anchor="t" anchorCtr="0">
                    <a:noAutofit/>
                  </a:bodyPr>
                  <a:lstStyle/>
                  <a:p>
                    <a:pPr marL="0" marR="0" algn="ctr">
                      <a:lnSpc>
                        <a:spcPct val="114000"/>
                      </a:lnSpc>
                      <a:spcBef>
                        <a:spcPts val="0"/>
                      </a:spcBef>
                      <a:spcAft>
                        <a:spcPts val="1000"/>
                      </a:spcAft>
                    </a:pPr>
                    <a:r>
                      <a:rPr lang="en-US" sz="2000" b="1" dirty="0">
                        <a:solidFill>
                          <a:srgbClr val="C00000"/>
                        </a:solidFill>
                        <a:effectLst/>
                        <a:latin typeface="Calibri" panose="020F0502020204030204" pitchFamily="34" charset="0"/>
                        <a:ea typeface="Calibri" panose="020F0502020204030204" pitchFamily="34" charset="0"/>
                      </a:rPr>
                      <a:t>NO</a:t>
                    </a:r>
                    <a:endParaRPr lang="en-US" sz="1100" dirty="0">
                      <a:effectLst/>
                      <a:latin typeface="Calibri" panose="020F0502020204030204" pitchFamily="34" charset="0"/>
                      <a:ea typeface="Calibri" panose="020F0502020204030204" pitchFamily="34" charset="0"/>
                    </a:endParaRPr>
                  </a:p>
                </p:txBody>
              </p:sp>
              <p:pic>
                <p:nvPicPr>
                  <p:cNvPr id="23" name="Shape 132"/>
                  <p:cNvPicPr preferRelativeResize="0"/>
                  <p:nvPr/>
                </p:nvPicPr>
                <p:blipFill rotWithShape="1">
                  <a:blip r:embed="rId2">
                    <a:alphaModFix/>
                  </a:blip>
                  <a:srcRect/>
                  <a:stretch/>
                </p:blipFill>
                <p:spPr>
                  <a:xfrm>
                    <a:off x="0" y="0"/>
                    <a:ext cx="4097020" cy="1657350"/>
                  </a:xfrm>
                  <a:prstGeom prst="rect">
                    <a:avLst/>
                  </a:prstGeom>
                  <a:noFill/>
                  <a:ln>
                    <a:noFill/>
                  </a:ln>
                </p:spPr>
              </p:pic>
            </p:grpSp>
          </p:grpSp>
        </p:grpSp>
        <p:pic>
          <p:nvPicPr>
            <p:cNvPr id="16" name="Picture 15"/>
            <p:cNvPicPr>
              <a:picLocks noChangeAspect="1"/>
            </p:cNvPicPr>
            <p:nvPr/>
          </p:nvPicPr>
          <p:blipFill>
            <a:blip r:embed="rId3"/>
            <a:stretch>
              <a:fillRect/>
            </a:stretch>
          </p:blipFill>
          <p:spPr>
            <a:xfrm flipH="1">
              <a:off x="3294104" y="2603040"/>
              <a:ext cx="363495" cy="1612383"/>
            </a:xfrm>
            <a:prstGeom prst="rect">
              <a:avLst/>
            </a:prstGeom>
          </p:spPr>
        </p:pic>
      </p:grpSp>
      <p:sp>
        <p:nvSpPr>
          <p:cNvPr id="5" name="Rectangle 4">
            <a:extLst>
              <a:ext uri="{FF2B5EF4-FFF2-40B4-BE49-F238E27FC236}">
                <a16:creationId xmlns:a16="http://schemas.microsoft.com/office/drawing/2014/main" id="{5AFD2B59-3B2B-AC15-5629-59AEB5E5FDEA}"/>
              </a:ext>
            </a:extLst>
          </p:cNvPr>
          <p:cNvSpPr/>
          <p:nvPr/>
        </p:nvSpPr>
        <p:spPr>
          <a:xfrm>
            <a:off x="6488840" y="2848484"/>
            <a:ext cx="365760" cy="24640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316F48-7386-54B0-302F-7AF4F452442E}"/>
              </a:ext>
            </a:extLst>
          </p:cNvPr>
          <p:cNvCxnSpPr>
            <a:stCxn id="5" idx="2"/>
            <a:endCxn id="5" idx="0"/>
          </p:cNvCxnSpPr>
          <p:nvPr/>
        </p:nvCxnSpPr>
        <p:spPr>
          <a:xfrm flipV="1">
            <a:off x="6671720" y="284848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601E22F-D303-A32C-8A63-C1A428E96403}"/>
              </a:ext>
            </a:extLst>
          </p:cNvPr>
          <p:cNvCxnSpPr/>
          <p:nvPr/>
        </p:nvCxnSpPr>
        <p:spPr>
          <a:xfrm flipV="1">
            <a:off x="6686958" y="2855208"/>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261D49-C707-6BA9-6CCD-B36EF46EDD6B}"/>
              </a:ext>
            </a:extLst>
          </p:cNvPr>
          <p:cNvCxnSpPr/>
          <p:nvPr/>
        </p:nvCxnSpPr>
        <p:spPr>
          <a:xfrm flipV="1">
            <a:off x="6705463" y="2855208"/>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123FCF-5BA5-D541-98EB-F065C79F4918}"/>
              </a:ext>
            </a:extLst>
          </p:cNvPr>
          <p:cNvCxnSpPr/>
          <p:nvPr/>
        </p:nvCxnSpPr>
        <p:spPr>
          <a:xfrm flipV="1">
            <a:off x="6720701" y="2855208"/>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64FE7B8-7081-2F3E-46EA-D06BB2BFD3DE}"/>
              </a:ext>
            </a:extLst>
          </p:cNvPr>
          <p:cNvCxnSpPr/>
          <p:nvPr/>
        </p:nvCxnSpPr>
        <p:spPr>
          <a:xfrm flipV="1">
            <a:off x="6737030" y="2855208"/>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EB9BF2-AE28-5CA9-67A2-82C371720BD5}"/>
              </a:ext>
            </a:extLst>
          </p:cNvPr>
          <p:cNvCxnSpPr/>
          <p:nvPr/>
        </p:nvCxnSpPr>
        <p:spPr>
          <a:xfrm flipV="1">
            <a:off x="6752268" y="284848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00514C1-46F1-F134-A639-37541D255D1A}"/>
              </a:ext>
            </a:extLst>
          </p:cNvPr>
          <p:cNvCxnSpPr/>
          <p:nvPr/>
        </p:nvCxnSpPr>
        <p:spPr>
          <a:xfrm flipV="1">
            <a:off x="6593346"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AFF1314-0A97-6B46-51EF-B040D162A483}"/>
              </a:ext>
            </a:extLst>
          </p:cNvPr>
          <p:cNvCxnSpPr/>
          <p:nvPr/>
        </p:nvCxnSpPr>
        <p:spPr>
          <a:xfrm flipV="1">
            <a:off x="6611851"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9D1E1F-5EB8-5E7C-8A2C-96DDF1DE4208}"/>
              </a:ext>
            </a:extLst>
          </p:cNvPr>
          <p:cNvCxnSpPr/>
          <p:nvPr/>
        </p:nvCxnSpPr>
        <p:spPr>
          <a:xfrm flipV="1">
            <a:off x="6627089"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F6EBA5-0A9B-CCD1-52E4-BF3C39555754}"/>
              </a:ext>
            </a:extLst>
          </p:cNvPr>
          <p:cNvCxnSpPr/>
          <p:nvPr/>
        </p:nvCxnSpPr>
        <p:spPr>
          <a:xfrm flipV="1">
            <a:off x="6643418"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0DCE71-79DF-ED61-2AEC-9950DB514B0C}"/>
              </a:ext>
            </a:extLst>
          </p:cNvPr>
          <p:cNvCxnSpPr/>
          <p:nvPr/>
        </p:nvCxnSpPr>
        <p:spPr>
          <a:xfrm flipV="1">
            <a:off x="6658656" y="2845410"/>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2A662A-9457-63B0-19A3-129551598B57}"/>
              </a:ext>
            </a:extLst>
          </p:cNvPr>
          <p:cNvCxnSpPr/>
          <p:nvPr/>
        </p:nvCxnSpPr>
        <p:spPr>
          <a:xfrm flipV="1">
            <a:off x="6769545"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1519A6-EA21-EAA0-8440-014744FB99AF}"/>
              </a:ext>
            </a:extLst>
          </p:cNvPr>
          <p:cNvCxnSpPr/>
          <p:nvPr/>
        </p:nvCxnSpPr>
        <p:spPr>
          <a:xfrm flipV="1">
            <a:off x="6784783"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069FDC-00A4-249A-BFA0-64DCA94E760C}"/>
              </a:ext>
            </a:extLst>
          </p:cNvPr>
          <p:cNvCxnSpPr/>
          <p:nvPr/>
        </p:nvCxnSpPr>
        <p:spPr>
          <a:xfrm flipV="1">
            <a:off x="6575926"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031A79D-5D15-4FC4-A8FD-37D715C620D4}"/>
              </a:ext>
            </a:extLst>
          </p:cNvPr>
          <p:cNvCxnSpPr/>
          <p:nvPr/>
        </p:nvCxnSpPr>
        <p:spPr>
          <a:xfrm flipV="1">
            <a:off x="6560228"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86458C0-7299-63A6-A725-8E47BDC5C759}"/>
              </a:ext>
            </a:extLst>
          </p:cNvPr>
          <p:cNvCxnSpPr/>
          <p:nvPr/>
        </p:nvCxnSpPr>
        <p:spPr>
          <a:xfrm flipV="1">
            <a:off x="6544529"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19F429-69B1-6DB0-5001-567A89FF1AD2}"/>
              </a:ext>
            </a:extLst>
          </p:cNvPr>
          <p:cNvCxnSpPr/>
          <p:nvPr/>
        </p:nvCxnSpPr>
        <p:spPr>
          <a:xfrm flipV="1">
            <a:off x="6526614"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C99E104-4405-7A06-99CA-836B5BF671DF}"/>
              </a:ext>
            </a:extLst>
          </p:cNvPr>
          <p:cNvCxnSpPr/>
          <p:nvPr/>
        </p:nvCxnSpPr>
        <p:spPr>
          <a:xfrm flipV="1">
            <a:off x="6512329"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843D63-F16E-A501-6473-8B669381F2CC}"/>
              </a:ext>
            </a:extLst>
          </p:cNvPr>
          <p:cNvCxnSpPr/>
          <p:nvPr/>
        </p:nvCxnSpPr>
        <p:spPr>
          <a:xfrm flipV="1">
            <a:off x="6806275" y="2855208"/>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EAE6094-6954-2383-DB60-CF395B4E4524}"/>
              </a:ext>
            </a:extLst>
          </p:cNvPr>
          <p:cNvCxnSpPr/>
          <p:nvPr/>
        </p:nvCxnSpPr>
        <p:spPr>
          <a:xfrm flipV="1">
            <a:off x="6838790"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5F25E01-AEBD-C638-F75A-2616948E4D27}"/>
              </a:ext>
            </a:extLst>
          </p:cNvPr>
          <p:cNvCxnSpPr/>
          <p:nvPr/>
        </p:nvCxnSpPr>
        <p:spPr>
          <a:xfrm flipV="1">
            <a:off x="6824636" y="2852134"/>
            <a:ext cx="0" cy="24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B6BC32B3-5B94-1A88-BCCD-715E4F74960E}"/>
              </a:ext>
            </a:extLst>
          </p:cNvPr>
          <p:cNvPicPr>
            <a:picLocks noChangeAspect="1"/>
          </p:cNvPicPr>
          <p:nvPr/>
        </p:nvPicPr>
        <p:blipFill>
          <a:blip r:embed="rId4"/>
          <a:stretch>
            <a:fillRect/>
          </a:stretch>
        </p:blipFill>
        <p:spPr>
          <a:xfrm>
            <a:off x="6979207" y="2845410"/>
            <a:ext cx="365962" cy="253124"/>
          </a:xfrm>
          <a:prstGeom prst="rect">
            <a:avLst/>
          </a:prstGeom>
        </p:spPr>
      </p:pic>
      <p:pic>
        <p:nvPicPr>
          <p:cNvPr id="43" name="Picture 42">
            <a:extLst>
              <a:ext uri="{FF2B5EF4-FFF2-40B4-BE49-F238E27FC236}">
                <a16:creationId xmlns:a16="http://schemas.microsoft.com/office/drawing/2014/main" id="{FAF4EE57-D62A-657E-7D05-4C657FEE7FFE}"/>
              </a:ext>
            </a:extLst>
          </p:cNvPr>
          <p:cNvPicPr>
            <a:picLocks noChangeAspect="1"/>
          </p:cNvPicPr>
          <p:nvPr/>
        </p:nvPicPr>
        <p:blipFill>
          <a:blip r:embed="rId4"/>
          <a:stretch>
            <a:fillRect/>
          </a:stretch>
        </p:blipFill>
        <p:spPr>
          <a:xfrm>
            <a:off x="7450848" y="2852134"/>
            <a:ext cx="365962" cy="253124"/>
          </a:xfrm>
          <a:prstGeom prst="rect">
            <a:avLst/>
          </a:prstGeom>
        </p:spPr>
      </p:pic>
      <p:pic>
        <p:nvPicPr>
          <p:cNvPr id="44" name="Picture 43">
            <a:extLst>
              <a:ext uri="{FF2B5EF4-FFF2-40B4-BE49-F238E27FC236}">
                <a16:creationId xmlns:a16="http://schemas.microsoft.com/office/drawing/2014/main" id="{A51DD1E9-FDBC-3845-E62A-CE11C05DBB10}"/>
              </a:ext>
            </a:extLst>
          </p:cNvPr>
          <p:cNvPicPr>
            <a:picLocks noChangeAspect="1"/>
          </p:cNvPicPr>
          <p:nvPr/>
        </p:nvPicPr>
        <p:blipFill>
          <a:blip r:embed="rId4"/>
          <a:stretch>
            <a:fillRect/>
          </a:stretch>
        </p:blipFill>
        <p:spPr>
          <a:xfrm>
            <a:off x="9142033" y="2852134"/>
            <a:ext cx="365962" cy="253124"/>
          </a:xfrm>
          <a:prstGeom prst="rect">
            <a:avLst/>
          </a:prstGeom>
        </p:spPr>
      </p:pic>
      <p:pic>
        <p:nvPicPr>
          <p:cNvPr id="45" name="Picture 44">
            <a:extLst>
              <a:ext uri="{FF2B5EF4-FFF2-40B4-BE49-F238E27FC236}">
                <a16:creationId xmlns:a16="http://schemas.microsoft.com/office/drawing/2014/main" id="{E1E2C253-4DBF-E1A3-1FF4-C0A0AF119C5E}"/>
              </a:ext>
            </a:extLst>
          </p:cNvPr>
          <p:cNvPicPr>
            <a:picLocks noChangeAspect="1"/>
          </p:cNvPicPr>
          <p:nvPr/>
        </p:nvPicPr>
        <p:blipFill>
          <a:blip r:embed="rId4"/>
          <a:stretch>
            <a:fillRect/>
          </a:stretch>
        </p:blipFill>
        <p:spPr>
          <a:xfrm>
            <a:off x="9636963" y="2852134"/>
            <a:ext cx="365962" cy="253124"/>
          </a:xfrm>
          <a:prstGeom prst="rect">
            <a:avLst/>
          </a:prstGeom>
        </p:spPr>
      </p:pic>
      <p:pic>
        <p:nvPicPr>
          <p:cNvPr id="46" name="Picture 45">
            <a:extLst>
              <a:ext uri="{FF2B5EF4-FFF2-40B4-BE49-F238E27FC236}">
                <a16:creationId xmlns:a16="http://schemas.microsoft.com/office/drawing/2014/main" id="{10AD28E9-083A-660E-6538-F322FDBA77AE}"/>
              </a:ext>
            </a:extLst>
          </p:cNvPr>
          <p:cNvPicPr>
            <a:picLocks noChangeAspect="1"/>
          </p:cNvPicPr>
          <p:nvPr/>
        </p:nvPicPr>
        <p:blipFill>
          <a:blip r:embed="rId4"/>
          <a:stretch>
            <a:fillRect/>
          </a:stretch>
        </p:blipFill>
        <p:spPr>
          <a:xfrm>
            <a:off x="10109385" y="2852441"/>
            <a:ext cx="365962" cy="253124"/>
          </a:xfrm>
          <a:prstGeom prst="rect">
            <a:avLst/>
          </a:prstGeom>
        </p:spPr>
      </p:pic>
    </p:spTree>
    <p:extLst>
      <p:ext uri="{BB962C8B-B14F-4D97-AF65-F5344CB8AC3E}">
        <p14:creationId xmlns:p14="http://schemas.microsoft.com/office/powerpoint/2010/main" val="3112688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Sample Collection and Processing: Timeline</a:t>
            </a:r>
          </a:p>
        </p:txBody>
      </p:sp>
      <p:sp>
        <p:nvSpPr>
          <p:cNvPr id="3" name="Text Placeholder 2"/>
          <p:cNvSpPr>
            <a:spLocks noGrp="1"/>
          </p:cNvSpPr>
          <p:nvPr>
            <p:ph type="body" sz="half" idx="2"/>
          </p:nvPr>
        </p:nvSpPr>
        <p:spPr/>
        <p:txBody>
          <a:bodyPr/>
          <a:lstStyle/>
          <a:p>
            <a:r>
              <a:rPr lang="en-US" sz="1600" dirty="0"/>
              <a:t>Timeline for blood processing</a:t>
            </a:r>
            <a:endParaRPr lang="en-US" dirty="0"/>
          </a:p>
        </p:txBody>
      </p:sp>
      <p:graphicFrame>
        <p:nvGraphicFramePr>
          <p:cNvPr id="7" name="Content Placeholder 4" descr="Image showing the timeline of from collection to freezing each type of sample ">
            <a:extLst>
              <a:ext uri="{FF2B5EF4-FFF2-40B4-BE49-F238E27FC236}">
                <a16:creationId xmlns:a16="http://schemas.microsoft.com/office/drawing/2014/main" id="{17DE192A-8DB5-CE09-3E4C-44991C2EDD49}"/>
              </a:ext>
            </a:extLst>
          </p:cNvPr>
          <p:cNvGraphicFramePr>
            <a:graphicFrameLocks noGrp="1"/>
          </p:cNvGraphicFramePr>
          <p:nvPr>
            <p:ph idx="1"/>
            <p:extLst>
              <p:ext uri="{D42A27DB-BD31-4B8C-83A1-F6EECF244321}">
                <p14:modId xmlns:p14="http://schemas.microsoft.com/office/powerpoint/2010/main" val="240133309"/>
              </p:ext>
            </p:extLst>
          </p:nvPr>
        </p:nvGraphicFramePr>
        <p:xfrm>
          <a:off x="4698022" y="538965"/>
          <a:ext cx="7120748" cy="5766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48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Sample Collection and Processing: Issue #1</a:t>
            </a:r>
          </a:p>
        </p:txBody>
      </p:sp>
      <p:sp>
        <p:nvSpPr>
          <p:cNvPr id="3" name="Content Placeholder 2"/>
          <p:cNvSpPr>
            <a:spLocks noGrp="1"/>
          </p:cNvSpPr>
          <p:nvPr>
            <p:ph idx="1"/>
          </p:nvPr>
        </p:nvSpPr>
        <p:spPr/>
        <p:txBody>
          <a:bodyPr>
            <a:normAutofit/>
          </a:bodyPr>
          <a:lstStyle/>
          <a:p>
            <a:pPr marL="292608" lvl="1" indent="0">
              <a:buNone/>
            </a:pPr>
            <a:r>
              <a:rPr lang="en-US" sz="2000" b="1" dirty="0"/>
              <a:t>Troubleshooting Blood Collection</a:t>
            </a:r>
          </a:p>
          <a:p>
            <a:pPr marL="292608" lvl="1" indent="0">
              <a:buNone/>
            </a:pPr>
            <a:endParaRPr lang="en-US" sz="2000" dirty="0"/>
          </a:p>
          <a:p>
            <a:pPr marL="292608" lvl="1" indent="0">
              <a:buNone/>
            </a:pPr>
            <a:r>
              <a:rPr lang="en-US" sz="2000" dirty="0">
                <a:solidFill>
                  <a:schemeClr val="accent2"/>
                </a:solidFill>
              </a:rPr>
              <a:t>Issue #1: Tube with little/no vacuum</a:t>
            </a:r>
          </a:p>
          <a:p>
            <a:pPr marL="635508" lvl="1" indent="-342900">
              <a:spcBef>
                <a:spcPts val="600"/>
              </a:spcBef>
            </a:pPr>
            <a:r>
              <a:rPr lang="en-US" sz="2000" dirty="0"/>
              <a:t>Always check expiration date on the tube before beginning blood draw and discard expired tubes</a:t>
            </a:r>
          </a:p>
          <a:p>
            <a:pPr marL="635508" lvl="1" indent="-342900">
              <a:spcBef>
                <a:spcPts val="600"/>
              </a:spcBef>
            </a:pPr>
            <a:r>
              <a:rPr lang="en-US" sz="2000" dirty="0"/>
              <a:t>Store tubes at “room temperature” – extreme temperature can affect vacuum</a:t>
            </a:r>
          </a:p>
          <a:p>
            <a:pPr marL="635508" lvl="1" indent="-342900">
              <a:spcBef>
                <a:spcPts val="600"/>
              </a:spcBef>
            </a:pPr>
            <a:r>
              <a:rPr lang="en-US" sz="2000" dirty="0"/>
              <a:t>Keep extra vacutainer tubes from supplemental kit nearby during blood draw to replace “bad” tubes</a:t>
            </a:r>
          </a:p>
          <a:p>
            <a:pPr marL="635508" lvl="1" indent="-342900">
              <a:spcBef>
                <a:spcPts val="600"/>
              </a:spcBef>
            </a:pPr>
            <a:r>
              <a:rPr lang="en-US" sz="2000" dirty="0"/>
              <a:t>If this is a frequent occurrence, report tube type and lot number to IU.</a:t>
            </a:r>
          </a:p>
        </p:txBody>
      </p:sp>
    </p:spTree>
    <p:extLst>
      <p:ext uri="{BB962C8B-B14F-4D97-AF65-F5344CB8AC3E}">
        <p14:creationId xmlns:p14="http://schemas.microsoft.com/office/powerpoint/2010/main" val="153194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Sample Collection and Processing: Issue #2</a:t>
            </a:r>
          </a:p>
        </p:txBody>
      </p:sp>
      <p:sp>
        <p:nvSpPr>
          <p:cNvPr id="3" name="Content Placeholder 2"/>
          <p:cNvSpPr>
            <a:spLocks noGrp="1"/>
          </p:cNvSpPr>
          <p:nvPr>
            <p:ph idx="1"/>
          </p:nvPr>
        </p:nvSpPr>
        <p:spPr/>
        <p:txBody>
          <a:bodyPr>
            <a:normAutofit/>
          </a:bodyPr>
          <a:lstStyle/>
          <a:p>
            <a:pPr marL="292608" lvl="1" indent="0">
              <a:buNone/>
            </a:pPr>
            <a:r>
              <a:rPr lang="en-US" sz="2000" b="1" dirty="0"/>
              <a:t>Troubleshooting Blood Collection</a:t>
            </a:r>
          </a:p>
          <a:p>
            <a:pPr marL="292608" lvl="1" indent="0">
              <a:buNone/>
            </a:pPr>
            <a:r>
              <a:rPr lang="en-US" sz="2000" dirty="0">
                <a:solidFill>
                  <a:schemeClr val="accent2"/>
                </a:solidFill>
              </a:rPr>
              <a:t>Issue #2: Hemolyzed plasma caused by incorrect collection</a:t>
            </a:r>
          </a:p>
          <a:p>
            <a:pPr marL="292608" lvl="1" indent="0">
              <a:buNone/>
            </a:pPr>
            <a:endParaRPr lang="en-US" sz="2000" dirty="0">
              <a:solidFill>
                <a:schemeClr val="accent2"/>
              </a:solidFill>
            </a:endParaRPr>
          </a:p>
        </p:txBody>
      </p:sp>
      <p:pic>
        <p:nvPicPr>
          <p:cNvPr id="8" name="Picture 7" descr="Chart showing possible causes for hemolyzed serum/plasma sample"/>
          <p:cNvPicPr>
            <a:picLocks noChangeAspect="1"/>
          </p:cNvPicPr>
          <p:nvPr/>
        </p:nvPicPr>
        <p:blipFill>
          <a:blip r:embed="rId3"/>
          <a:stretch>
            <a:fillRect/>
          </a:stretch>
        </p:blipFill>
        <p:spPr>
          <a:xfrm>
            <a:off x="1386878" y="2533621"/>
            <a:ext cx="7857729" cy="3504416"/>
          </a:xfrm>
          <a:prstGeom prst="rect">
            <a:avLst/>
          </a:prstGeom>
        </p:spPr>
      </p:pic>
      <p:sp>
        <p:nvSpPr>
          <p:cNvPr id="7" name="TextBox 6"/>
          <p:cNvSpPr txBox="1"/>
          <p:nvPr/>
        </p:nvSpPr>
        <p:spPr>
          <a:xfrm>
            <a:off x="1402644" y="6065359"/>
            <a:ext cx="7857729" cy="307777"/>
          </a:xfrm>
          <a:prstGeom prst="rect">
            <a:avLst/>
          </a:prstGeom>
          <a:noFill/>
        </p:spPr>
        <p:txBody>
          <a:bodyPr wrap="none" rtlCol="0">
            <a:spAutoFit/>
          </a:bodyPr>
          <a:lstStyle/>
          <a:p>
            <a:r>
              <a:rPr lang="en-US" sz="1400" dirty="0"/>
              <a:t>For more information, visit: http://www.bd.com/vacutainer/pdfs/techtalk/TechTalk_Jan2004_VS7167.pdf</a:t>
            </a:r>
          </a:p>
        </p:txBody>
      </p:sp>
    </p:spTree>
    <p:extLst>
      <p:ext uri="{BB962C8B-B14F-4D97-AF65-F5344CB8AC3E}">
        <p14:creationId xmlns:p14="http://schemas.microsoft.com/office/powerpoint/2010/main" val="145295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Sample Collection and Processing: Issue #2 continued</a:t>
            </a:r>
          </a:p>
        </p:txBody>
      </p:sp>
      <p:sp>
        <p:nvSpPr>
          <p:cNvPr id="3" name="Content Placeholder 2"/>
          <p:cNvSpPr>
            <a:spLocks noGrp="1"/>
          </p:cNvSpPr>
          <p:nvPr>
            <p:ph idx="1"/>
          </p:nvPr>
        </p:nvSpPr>
        <p:spPr/>
        <p:txBody>
          <a:bodyPr>
            <a:normAutofit/>
          </a:bodyPr>
          <a:lstStyle/>
          <a:p>
            <a:pPr marL="292608" lvl="1" indent="0">
              <a:buNone/>
            </a:pPr>
            <a:r>
              <a:rPr lang="en-US" sz="2000" b="1" dirty="0"/>
              <a:t>Troubleshooting Blood Collection</a:t>
            </a:r>
          </a:p>
          <a:p>
            <a:pPr marL="292608" lvl="1" indent="0">
              <a:buNone/>
            </a:pPr>
            <a:r>
              <a:rPr lang="en-US" sz="2000" dirty="0">
                <a:solidFill>
                  <a:schemeClr val="accent2"/>
                </a:solidFill>
              </a:rPr>
              <a:t>Issue #2: Hemolyzed plasma caused by incorrect processing</a:t>
            </a:r>
          </a:p>
          <a:p>
            <a:pPr marL="292608" lvl="1" indent="0">
              <a:buNone/>
            </a:pPr>
            <a:endParaRPr lang="en-US" sz="2000" dirty="0">
              <a:solidFill>
                <a:schemeClr val="accent2"/>
              </a:solidFill>
            </a:endParaRPr>
          </a:p>
        </p:txBody>
      </p:sp>
      <p:pic>
        <p:nvPicPr>
          <p:cNvPr id="6" name="Picture 5" descr="Chart showing possible causes for hemolyzed serum/plasma sample"/>
          <p:cNvPicPr>
            <a:picLocks noChangeAspect="1"/>
          </p:cNvPicPr>
          <p:nvPr/>
        </p:nvPicPr>
        <p:blipFill>
          <a:blip r:embed="rId3"/>
          <a:stretch>
            <a:fillRect/>
          </a:stretch>
        </p:blipFill>
        <p:spPr>
          <a:xfrm>
            <a:off x="1378782" y="2563412"/>
            <a:ext cx="8199757" cy="3151588"/>
          </a:xfrm>
          <a:prstGeom prst="rect">
            <a:avLst/>
          </a:prstGeom>
        </p:spPr>
      </p:pic>
      <p:sp>
        <p:nvSpPr>
          <p:cNvPr id="7" name="TextBox 6"/>
          <p:cNvSpPr txBox="1"/>
          <p:nvPr/>
        </p:nvSpPr>
        <p:spPr>
          <a:xfrm>
            <a:off x="1402644" y="6065359"/>
            <a:ext cx="7857729" cy="307777"/>
          </a:xfrm>
          <a:prstGeom prst="rect">
            <a:avLst/>
          </a:prstGeom>
          <a:noFill/>
        </p:spPr>
        <p:txBody>
          <a:bodyPr wrap="none" rtlCol="0">
            <a:spAutoFit/>
          </a:bodyPr>
          <a:lstStyle/>
          <a:p>
            <a:r>
              <a:rPr lang="en-US" sz="1400" dirty="0"/>
              <a:t>For more information, visit: http://www.bd.com/vacutainer/pdfs/techtalk/TechTalk_Jan2004_VS7167.pdf</a:t>
            </a:r>
          </a:p>
        </p:txBody>
      </p:sp>
    </p:spTree>
    <p:extLst>
      <p:ext uri="{BB962C8B-B14F-4D97-AF65-F5344CB8AC3E}">
        <p14:creationId xmlns:p14="http://schemas.microsoft.com/office/powerpoint/2010/main" val="283749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Collection and Processing Form</a:t>
            </a:r>
          </a:p>
        </p:txBody>
      </p:sp>
      <p:sp>
        <p:nvSpPr>
          <p:cNvPr id="4" name="Text Placeholder 3"/>
          <p:cNvSpPr>
            <a:spLocks noGrp="1"/>
          </p:cNvSpPr>
          <p:nvPr>
            <p:ph type="body" sz="half" idx="2"/>
          </p:nvPr>
        </p:nvSpPr>
        <p:spPr/>
        <p:txBody>
          <a:bodyPr/>
          <a:lstStyle/>
          <a:p>
            <a:r>
              <a:rPr lang="en-US" dirty="0"/>
              <a:t>Specimen Collection and Processing Form</a:t>
            </a:r>
          </a:p>
          <a:p>
            <a:endParaRPr lang="en-US" dirty="0"/>
          </a:p>
          <a:p>
            <a:r>
              <a:rPr lang="en-US" dirty="0"/>
              <a:t>Direct Link for Duke:</a:t>
            </a:r>
          </a:p>
          <a:p>
            <a:r>
              <a:rPr lang="en-US" sz="1600" dirty="0">
                <a:hlinkClick r:id="rId3"/>
              </a:rPr>
              <a:t>https://redcap.link/DXCTEIISampleForm</a:t>
            </a:r>
            <a:endParaRPr lang="en-US" sz="1600" dirty="0"/>
          </a:p>
          <a:p>
            <a:endParaRPr lang="en-US" sz="1600" dirty="0"/>
          </a:p>
          <a:p>
            <a:r>
              <a:rPr lang="en-US" sz="1600" dirty="0"/>
              <a:t>First page captures basic subject and visit information</a:t>
            </a:r>
          </a:p>
        </p:txBody>
      </p:sp>
      <p:pic>
        <p:nvPicPr>
          <p:cNvPr id="8" name="Picture 7">
            <a:extLst>
              <a:ext uri="{FF2B5EF4-FFF2-40B4-BE49-F238E27FC236}">
                <a16:creationId xmlns:a16="http://schemas.microsoft.com/office/drawing/2014/main" id="{2A97CCB3-17AC-23F9-C6C2-7BDFDD58AC1E}"/>
              </a:ext>
            </a:extLst>
          </p:cNvPr>
          <p:cNvPicPr>
            <a:picLocks noChangeAspect="1"/>
          </p:cNvPicPr>
          <p:nvPr/>
        </p:nvPicPr>
        <p:blipFill rotWithShape="1">
          <a:blip r:embed="rId4"/>
          <a:srcRect l="14239" t="9512" r="64877" b="7886"/>
          <a:stretch/>
        </p:blipFill>
        <p:spPr>
          <a:xfrm>
            <a:off x="5285677" y="247587"/>
            <a:ext cx="5719865" cy="6362826"/>
          </a:xfrm>
          <a:prstGeom prst="rect">
            <a:avLst/>
          </a:prstGeom>
        </p:spPr>
      </p:pic>
    </p:spTree>
    <p:extLst>
      <p:ext uri="{BB962C8B-B14F-4D97-AF65-F5344CB8AC3E}">
        <p14:creationId xmlns:p14="http://schemas.microsoft.com/office/powerpoint/2010/main" val="83119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Collection and Processing Form</a:t>
            </a:r>
          </a:p>
        </p:txBody>
      </p:sp>
      <p:sp>
        <p:nvSpPr>
          <p:cNvPr id="4" name="Text Placeholder 3"/>
          <p:cNvSpPr>
            <a:spLocks noGrp="1"/>
          </p:cNvSpPr>
          <p:nvPr>
            <p:ph type="body" sz="half" idx="2"/>
          </p:nvPr>
        </p:nvSpPr>
        <p:spPr/>
        <p:txBody>
          <a:bodyPr/>
          <a:lstStyle/>
          <a:p>
            <a:r>
              <a:rPr lang="en-US" sz="1600" dirty="0"/>
              <a:t>Second page captures processing information</a:t>
            </a:r>
          </a:p>
        </p:txBody>
      </p:sp>
      <p:pic>
        <p:nvPicPr>
          <p:cNvPr id="5" name="Picture 4">
            <a:extLst>
              <a:ext uri="{FF2B5EF4-FFF2-40B4-BE49-F238E27FC236}">
                <a16:creationId xmlns:a16="http://schemas.microsoft.com/office/drawing/2014/main" id="{EAECE292-4FF2-7355-2DAE-8F76F5D92F66}"/>
              </a:ext>
            </a:extLst>
          </p:cNvPr>
          <p:cNvPicPr>
            <a:picLocks noChangeAspect="1"/>
          </p:cNvPicPr>
          <p:nvPr/>
        </p:nvPicPr>
        <p:blipFill>
          <a:blip r:embed="rId3"/>
          <a:stretch>
            <a:fillRect/>
          </a:stretch>
        </p:blipFill>
        <p:spPr>
          <a:xfrm>
            <a:off x="5801033" y="13201"/>
            <a:ext cx="4326194" cy="6831598"/>
          </a:xfrm>
          <a:prstGeom prst="rect">
            <a:avLst/>
          </a:prstGeom>
        </p:spPr>
      </p:pic>
    </p:spTree>
    <p:extLst>
      <p:ext uri="{BB962C8B-B14F-4D97-AF65-F5344CB8AC3E}">
        <p14:creationId xmlns:p14="http://schemas.microsoft.com/office/powerpoint/2010/main" val="10761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Collection and Processing Form</a:t>
            </a:r>
          </a:p>
        </p:txBody>
      </p:sp>
      <p:sp>
        <p:nvSpPr>
          <p:cNvPr id="4" name="Text Placeholder 3"/>
          <p:cNvSpPr>
            <a:spLocks noGrp="1"/>
          </p:cNvSpPr>
          <p:nvPr>
            <p:ph type="body" sz="half" idx="2"/>
          </p:nvPr>
        </p:nvSpPr>
        <p:spPr/>
        <p:txBody>
          <a:bodyPr/>
          <a:lstStyle/>
          <a:p>
            <a:r>
              <a:rPr lang="en-US" sz="1600" dirty="0"/>
              <a:t>PDF form of responses will be emailed to you. </a:t>
            </a:r>
            <a:r>
              <a:rPr lang="en-US" sz="1600" b="1" u="sng" dirty="0"/>
              <a:t>Print a copy of the Frozen Shipping Manifest and include with shipment.</a:t>
            </a:r>
            <a:endParaRPr lang="en-US" sz="1600" dirty="0"/>
          </a:p>
          <a:p>
            <a:endParaRPr lang="en-US" dirty="0"/>
          </a:p>
        </p:txBody>
      </p:sp>
      <p:pic>
        <p:nvPicPr>
          <p:cNvPr id="10" name="Picture 9">
            <a:extLst>
              <a:ext uri="{FF2B5EF4-FFF2-40B4-BE49-F238E27FC236}">
                <a16:creationId xmlns:a16="http://schemas.microsoft.com/office/drawing/2014/main" id="{7A29E054-B4EB-E6CF-E445-20F4EBD0AC73}"/>
              </a:ext>
            </a:extLst>
          </p:cNvPr>
          <p:cNvPicPr>
            <a:picLocks noChangeAspect="1"/>
          </p:cNvPicPr>
          <p:nvPr/>
        </p:nvPicPr>
        <p:blipFill>
          <a:blip r:embed="rId3"/>
          <a:stretch>
            <a:fillRect/>
          </a:stretch>
        </p:blipFill>
        <p:spPr>
          <a:xfrm>
            <a:off x="5936973" y="336062"/>
            <a:ext cx="4310269" cy="6110034"/>
          </a:xfrm>
          <a:prstGeom prst="rect">
            <a:avLst/>
          </a:prstGeom>
        </p:spPr>
      </p:pic>
    </p:spTree>
    <p:extLst>
      <p:ext uri="{BB962C8B-B14F-4D97-AF65-F5344CB8AC3E}">
        <p14:creationId xmlns:p14="http://schemas.microsoft.com/office/powerpoint/2010/main" val="229957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DC6E00A-4187-E06D-C1C4-6AFBBF78D4A8}"/>
              </a:ext>
            </a:extLst>
          </p:cNvPr>
          <p:cNvSpPr>
            <a:spLocks noGrp="1"/>
          </p:cNvSpPr>
          <p:nvPr>
            <p:ph type="title"/>
          </p:nvPr>
        </p:nvSpPr>
        <p:spPr>
          <a:xfrm>
            <a:off x="457200" y="594359"/>
            <a:ext cx="3200400" cy="2286000"/>
          </a:xfrm>
        </p:spPr>
        <p:txBody>
          <a:bodyPr/>
          <a:lstStyle/>
          <a:p>
            <a:r>
              <a:rPr lang="en-US" dirty="0"/>
              <a:t>Sample Collection and Processing Form</a:t>
            </a:r>
          </a:p>
        </p:txBody>
      </p:sp>
      <p:sp>
        <p:nvSpPr>
          <p:cNvPr id="12" name="Text Placeholder 5">
            <a:extLst>
              <a:ext uri="{FF2B5EF4-FFF2-40B4-BE49-F238E27FC236}">
                <a16:creationId xmlns:a16="http://schemas.microsoft.com/office/drawing/2014/main" id="{89FA0D9F-2502-7CE4-66B8-1FFA7C975EF1}"/>
              </a:ext>
            </a:extLst>
          </p:cNvPr>
          <p:cNvSpPr>
            <a:spLocks noGrp="1"/>
          </p:cNvSpPr>
          <p:nvPr>
            <p:ph type="body" sz="half" idx="2"/>
          </p:nvPr>
        </p:nvSpPr>
        <p:spPr>
          <a:xfrm>
            <a:off x="457200" y="2926080"/>
            <a:ext cx="3200400" cy="3379124"/>
          </a:xfrm>
        </p:spPr>
        <p:txBody>
          <a:bodyPr/>
          <a:lstStyle/>
          <a:p>
            <a:endParaRPr lang="en-US" sz="1100" b="1" i="0" u="sng" dirty="0">
              <a:solidFill>
                <a:srgbClr val="000066"/>
              </a:solidFill>
              <a:effectLst/>
              <a:latin typeface="Open Sans" panose="020B0606030504020204" pitchFamily="34" charset="0"/>
            </a:endParaRPr>
          </a:p>
          <a:p>
            <a:endParaRPr lang="en-US" dirty="0"/>
          </a:p>
        </p:txBody>
      </p:sp>
      <p:sp>
        <p:nvSpPr>
          <p:cNvPr id="2" name="Content Placeholder 2">
            <a:extLst>
              <a:ext uri="{FF2B5EF4-FFF2-40B4-BE49-F238E27FC236}">
                <a16:creationId xmlns:a16="http://schemas.microsoft.com/office/drawing/2014/main" id="{2D92D60E-7C8F-BDE7-A474-18949F26E14B}"/>
              </a:ext>
            </a:extLst>
          </p:cNvPr>
          <p:cNvSpPr>
            <a:spLocks noGrp="1"/>
          </p:cNvSpPr>
          <p:nvPr>
            <p:ph idx="1"/>
          </p:nvPr>
        </p:nvSpPr>
        <p:spPr>
          <a:xfrm>
            <a:off x="4356046" y="989700"/>
            <a:ext cx="6984502" cy="4023360"/>
          </a:xfrm>
        </p:spPr>
        <p:txBody>
          <a:bodyPr>
            <a:normAutofit/>
          </a:bodyPr>
          <a:lstStyle/>
          <a:p>
            <a:pPr marL="292608" lvl="1" indent="0">
              <a:buNone/>
            </a:pPr>
            <a:r>
              <a:rPr lang="en-US" sz="2000" dirty="0"/>
              <a:t>Submission of the Shipping Manifest portion of the form serves as shipment notification to BioSEND</a:t>
            </a:r>
          </a:p>
          <a:p>
            <a:pPr marL="635508" lvl="1" indent="-342900">
              <a:lnSpc>
                <a:spcPct val="150000"/>
              </a:lnSpc>
            </a:pPr>
            <a:r>
              <a:rPr lang="en-US" sz="2000" u="sng" dirty="0"/>
              <a:t>Must</a:t>
            </a:r>
            <a:r>
              <a:rPr lang="en-US" sz="2000" dirty="0"/>
              <a:t> be completed prior to shipment</a:t>
            </a:r>
          </a:p>
          <a:p>
            <a:pPr marL="635508" lvl="1" indent="-342900">
              <a:lnSpc>
                <a:spcPct val="150000"/>
              </a:lnSpc>
            </a:pPr>
            <a:r>
              <a:rPr lang="en-US" sz="2000" dirty="0"/>
              <a:t>If samples are shipped and not received, BioSEND will follow-up with courier. It is recommended that sites also track shipment to ensure safe delivery </a:t>
            </a:r>
          </a:p>
          <a:p>
            <a:pPr marL="635508" lvl="1" indent="-342900">
              <a:lnSpc>
                <a:spcPct val="150000"/>
              </a:lnSpc>
            </a:pPr>
            <a:endParaRPr lang="en-US" sz="2000" dirty="0"/>
          </a:p>
        </p:txBody>
      </p:sp>
    </p:spTree>
    <p:extLst>
      <p:ext uri="{BB962C8B-B14F-4D97-AF65-F5344CB8AC3E}">
        <p14:creationId xmlns:p14="http://schemas.microsoft.com/office/powerpoint/2010/main" val="3840471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AF3988C-1A13-3428-CEFB-63E0293C78B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Shipping Samples</a:t>
            </a:r>
          </a:p>
        </p:txBody>
      </p:sp>
      <p:sp>
        <p:nvSpPr>
          <p:cNvPr id="17" name="Text Placeholder 16"/>
          <p:cNvSpPr>
            <a:spLocks noGrp="1"/>
          </p:cNvSpPr>
          <p:nvPr>
            <p:ph type="body" sz="half" idx="2"/>
          </p:nvPr>
        </p:nvSpPr>
        <p:spPr/>
        <p:txBody>
          <a:bodyPr/>
          <a:lstStyle/>
          <a:p>
            <a:r>
              <a:rPr lang="en-US" sz="1600" dirty="0"/>
              <a:t>Packing and Shipping Frozen Samples</a:t>
            </a:r>
          </a:p>
        </p:txBody>
      </p:sp>
      <p:sp>
        <p:nvSpPr>
          <p:cNvPr id="3" name="Content Placeholder 2"/>
          <p:cNvSpPr>
            <a:spLocks noGrp="1"/>
          </p:cNvSpPr>
          <p:nvPr>
            <p:ph idx="1"/>
          </p:nvPr>
        </p:nvSpPr>
        <p:spPr>
          <a:xfrm>
            <a:off x="4728081" y="632303"/>
            <a:ext cx="6492240" cy="5593394"/>
          </a:xfrm>
        </p:spPr>
        <p:txBody>
          <a:bodyPr>
            <a:normAutofit/>
          </a:bodyPr>
          <a:lstStyle/>
          <a:p>
            <a:pPr marL="292608" lvl="1" indent="0">
              <a:buNone/>
            </a:pPr>
            <a:r>
              <a:rPr lang="en-US" sz="2000" dirty="0"/>
              <a:t>UPS Dry Ice label should not be covered with other stickers and must be completed, or UPS will reject/return your package!</a:t>
            </a:r>
          </a:p>
        </p:txBody>
      </p:sp>
      <p:pic>
        <p:nvPicPr>
          <p:cNvPr id="5" name="Picture 4" descr="A blue label on a wood surface&#10;&#10;Description automatically generated">
            <a:extLst>
              <a:ext uri="{FF2B5EF4-FFF2-40B4-BE49-F238E27FC236}">
                <a16:creationId xmlns:a16="http://schemas.microsoft.com/office/drawing/2014/main" id="{7B6087B7-7D56-5B34-7076-AADE9F1009C9}"/>
              </a:ext>
            </a:extLst>
          </p:cNvPr>
          <p:cNvPicPr>
            <a:picLocks noChangeAspect="1"/>
          </p:cNvPicPr>
          <p:nvPr/>
        </p:nvPicPr>
        <p:blipFill rotWithShape="1">
          <a:blip r:embed="rId3">
            <a:extLst>
              <a:ext uri="{28A0092B-C50C-407E-A947-70E740481C1C}">
                <a14:useLocalDpi xmlns:a14="http://schemas.microsoft.com/office/drawing/2010/main" val="0"/>
              </a:ext>
            </a:extLst>
          </a:blip>
          <a:srcRect l="22487" t="12069" r="18260" b="18578"/>
          <a:stretch/>
        </p:blipFill>
        <p:spPr>
          <a:xfrm rot="16200000">
            <a:off x="6501179" y="1256232"/>
            <a:ext cx="2946042" cy="4597637"/>
          </a:xfrm>
          <a:prstGeom prst="rect">
            <a:avLst/>
          </a:prstGeom>
        </p:spPr>
      </p:pic>
    </p:spTree>
    <p:extLst>
      <p:ext uri="{BB962C8B-B14F-4D97-AF65-F5344CB8AC3E}">
        <p14:creationId xmlns:p14="http://schemas.microsoft.com/office/powerpoint/2010/main" val="308955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Uniformity and Quality</a:t>
            </a:r>
          </a:p>
        </p:txBody>
      </p:sp>
      <p:sp>
        <p:nvSpPr>
          <p:cNvPr id="3" name="Text Placeholder 2"/>
          <p:cNvSpPr>
            <a:spLocks noGrp="1"/>
          </p:cNvSpPr>
          <p:nvPr>
            <p:ph type="body" idx="1"/>
          </p:nvPr>
        </p:nvSpPr>
        <p:spPr/>
        <p:txBody>
          <a:bodyPr>
            <a:normAutofit/>
          </a:bodyPr>
          <a:lstStyle/>
          <a:p>
            <a:r>
              <a:rPr lang="en-US" sz="2200" dirty="0"/>
              <a:t>General reminders</a:t>
            </a:r>
          </a:p>
        </p:txBody>
      </p:sp>
    </p:spTree>
    <p:extLst>
      <p:ext uri="{BB962C8B-B14F-4D97-AF65-F5344CB8AC3E}">
        <p14:creationId xmlns:p14="http://schemas.microsoft.com/office/powerpoint/2010/main" val="3257707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Frozen Samples: Tips</a:t>
            </a:r>
          </a:p>
        </p:txBody>
      </p:sp>
      <p:sp>
        <p:nvSpPr>
          <p:cNvPr id="3" name="Content Placeholder 2"/>
          <p:cNvSpPr>
            <a:spLocks noGrp="1"/>
          </p:cNvSpPr>
          <p:nvPr>
            <p:ph idx="1"/>
          </p:nvPr>
        </p:nvSpPr>
        <p:spPr>
          <a:xfrm>
            <a:off x="1097281" y="1845733"/>
            <a:ext cx="7925950" cy="4662071"/>
          </a:xfrm>
        </p:spPr>
        <p:txBody>
          <a:bodyPr>
            <a:normAutofit/>
          </a:bodyPr>
          <a:lstStyle/>
          <a:p>
            <a:pPr marL="292608" lvl="1" indent="0">
              <a:buNone/>
            </a:pPr>
            <a:r>
              <a:rPr lang="en-US" sz="2400" dirty="0"/>
              <a:t>Packing and Shipping Frozen Samples</a:t>
            </a:r>
          </a:p>
          <a:p>
            <a:pPr marL="635508" lvl="1" indent="-342900">
              <a:lnSpc>
                <a:spcPct val="150000"/>
              </a:lnSpc>
            </a:pPr>
            <a:r>
              <a:rPr lang="en-US" sz="2000" dirty="0"/>
              <a:t>All </a:t>
            </a:r>
            <a:r>
              <a:rPr lang="en-US" sz="2000" dirty="0" err="1"/>
              <a:t>DxCTE</a:t>
            </a:r>
            <a:r>
              <a:rPr lang="en-US" sz="2000" dirty="0"/>
              <a:t>-II samples ship frozen</a:t>
            </a:r>
          </a:p>
          <a:p>
            <a:pPr marL="635508" lvl="1" indent="-342900">
              <a:lnSpc>
                <a:spcPct val="150000"/>
              </a:lnSpc>
            </a:pPr>
            <a:r>
              <a:rPr lang="en-US" sz="2000" dirty="0"/>
              <a:t>Ship frozen samples on dry ice</a:t>
            </a:r>
          </a:p>
          <a:p>
            <a:pPr marL="635508" lvl="1" indent="-342900">
              <a:lnSpc>
                <a:spcPct val="150000"/>
              </a:lnSpc>
            </a:pPr>
            <a:r>
              <a:rPr lang="en-US" sz="2000" dirty="0"/>
              <a:t>Frozen samples should be shipped </a:t>
            </a:r>
            <a:r>
              <a:rPr lang="en-US" sz="2000" b="1" i="1" dirty="0"/>
              <a:t>only</a:t>
            </a:r>
            <a:r>
              <a:rPr lang="en-US" sz="2000" i="1" dirty="0"/>
              <a:t> </a:t>
            </a:r>
            <a:r>
              <a:rPr lang="en-US" sz="2000" dirty="0"/>
              <a:t>Monday through Wednesday</a:t>
            </a:r>
          </a:p>
          <a:p>
            <a:pPr marL="635508" lvl="1" indent="-342900">
              <a:lnSpc>
                <a:spcPct val="150000"/>
              </a:lnSpc>
            </a:pPr>
            <a:r>
              <a:rPr lang="en-US" sz="2000" dirty="0"/>
              <a:t>Always fill carton to </a:t>
            </a:r>
            <a:r>
              <a:rPr lang="en-US" sz="2000" b="1" dirty="0"/>
              <a:t>top</a:t>
            </a:r>
            <a:r>
              <a:rPr lang="en-US" sz="2000" dirty="0"/>
              <a:t> with dry ice</a:t>
            </a:r>
          </a:p>
          <a:p>
            <a:pPr marL="635508" lvl="1" indent="-342900">
              <a:lnSpc>
                <a:spcPct val="150000"/>
              </a:lnSpc>
            </a:pPr>
            <a:r>
              <a:rPr lang="en-US" sz="2000" dirty="0"/>
              <a:t>Do not pack shipment until the day of pickup</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915" y="2824203"/>
            <a:ext cx="2615684" cy="3153265"/>
          </a:xfrm>
          <a:prstGeom prst="rect">
            <a:avLst/>
          </a:prstGeom>
        </p:spPr>
      </p:pic>
    </p:spTree>
    <p:extLst>
      <p:ext uri="{BB962C8B-B14F-4D97-AF65-F5344CB8AC3E}">
        <p14:creationId xmlns:p14="http://schemas.microsoft.com/office/powerpoint/2010/main" val="2204902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 Frozen</a:t>
            </a:r>
          </a:p>
        </p:txBody>
      </p:sp>
      <p:sp>
        <p:nvSpPr>
          <p:cNvPr id="6" name="TextBox 5"/>
          <p:cNvSpPr txBox="1"/>
          <p:nvPr/>
        </p:nvSpPr>
        <p:spPr>
          <a:xfrm>
            <a:off x="1097280" y="2002396"/>
            <a:ext cx="4593401" cy="3631763"/>
          </a:xfrm>
          <a:prstGeom prst="rect">
            <a:avLst/>
          </a:prstGeom>
          <a:noFill/>
        </p:spPr>
        <p:txBody>
          <a:bodyPr wrap="square" rtlCol="0">
            <a:spAutoFit/>
          </a:bodyPr>
          <a:lstStyle/>
          <a:p>
            <a:r>
              <a:rPr lang="en-US" sz="2000" dirty="0">
                <a:solidFill>
                  <a:schemeClr val="tx1">
                    <a:lumMod val="75000"/>
                    <a:lumOff val="25000"/>
                  </a:schemeClr>
                </a:solidFill>
              </a:rPr>
              <a:t>Do not ship more than 2 biohazard bags in a single shipper (equivalent to two subject-visits).</a:t>
            </a:r>
          </a:p>
          <a:p>
            <a:pPr marL="635508" marR="0" lvl="1" indent="-342900" algn="l" defTabSz="914400" rtl="0" eaLnBrk="1" fontAlgn="auto" latinLnBrk="0" hangingPunct="1">
              <a:lnSpc>
                <a:spcPct val="150000"/>
              </a:lnSpc>
              <a:spcBef>
                <a:spcPts val="200"/>
              </a:spcBef>
              <a:spcAft>
                <a:spcPts val="400"/>
              </a:spcAft>
              <a:buClr>
                <a:srgbClr val="1CADE4"/>
              </a:buClr>
              <a:buSzTx/>
              <a:buFont typeface="Calibri"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Allows room for dry ice to keep samples frozen in transit</a:t>
            </a:r>
          </a:p>
          <a:p>
            <a:pPr marL="635508" marR="0" lvl="1" indent="-342900" algn="l" defTabSz="914400" rtl="0" eaLnBrk="1" fontAlgn="auto" latinLnBrk="0" hangingPunct="1">
              <a:lnSpc>
                <a:spcPct val="150000"/>
              </a:lnSpc>
              <a:spcBef>
                <a:spcPts val="200"/>
              </a:spcBef>
              <a:spcAft>
                <a:spcPts val="400"/>
              </a:spcAft>
              <a:buClr>
                <a:srgbClr val="1CADE4"/>
              </a:buClr>
              <a:buSzTx/>
              <a:buFont typeface="Calibri" pitchFamily="34" charset="0"/>
              <a:buChar char="◦"/>
              <a:tabLst/>
              <a:defRPr/>
            </a:pPr>
            <a:r>
              <a:rPr lang="en-US" sz="2000" dirty="0">
                <a:solidFill>
                  <a:prstClr val="black">
                    <a:lumMod val="75000"/>
                    <a:lumOff val="25000"/>
                  </a:prstClr>
                </a:solidFill>
                <a:latin typeface="Calibri" panose="020F0502020204030204"/>
              </a:rPr>
              <a:t>Minimizes loss in the rare but unfortunate event of courier issues</a:t>
            </a:r>
            <a:endParaRPr lang="en-US" sz="2000" dirty="0">
              <a:solidFill>
                <a:schemeClr val="tx1">
                  <a:lumMod val="75000"/>
                  <a:lumOff val="25000"/>
                </a:schemeClr>
              </a:solidFill>
            </a:endParaRPr>
          </a:p>
          <a:p>
            <a:endParaRPr lang="en-US" sz="2000" dirty="0">
              <a:solidFill>
                <a:schemeClr val="tx1">
                  <a:lumMod val="75000"/>
                  <a:lumOff val="25000"/>
                </a:schemeClr>
              </a:solidFill>
            </a:endParaRPr>
          </a:p>
          <a:p>
            <a:endParaRPr lang="en-US" sz="2000" dirty="0">
              <a:solidFill>
                <a:schemeClr val="tx1">
                  <a:lumMod val="75000"/>
                  <a:lumOff val="25000"/>
                </a:schemeClr>
              </a:solidFill>
            </a:endParaRPr>
          </a:p>
        </p:txBody>
      </p:sp>
      <p:grpSp>
        <p:nvGrpSpPr>
          <p:cNvPr id="10" name="object 3">
            <a:extLst>
              <a:ext uri="{FF2B5EF4-FFF2-40B4-BE49-F238E27FC236}">
                <a16:creationId xmlns:a16="http://schemas.microsoft.com/office/drawing/2014/main" id="{DAA5D29E-C4EF-8DEF-9BF7-3C5BF2326A27}"/>
              </a:ext>
            </a:extLst>
          </p:cNvPr>
          <p:cNvGrpSpPr/>
          <p:nvPr/>
        </p:nvGrpSpPr>
        <p:grpSpPr>
          <a:xfrm>
            <a:off x="6200775" y="2452828"/>
            <a:ext cx="4954905" cy="3528695"/>
            <a:chOff x="6600337" y="2418548"/>
            <a:chExt cx="4954905" cy="3528695"/>
          </a:xfrm>
        </p:grpSpPr>
        <p:pic>
          <p:nvPicPr>
            <p:cNvPr id="11" name="object 4">
              <a:extLst>
                <a:ext uri="{FF2B5EF4-FFF2-40B4-BE49-F238E27FC236}">
                  <a16:creationId xmlns:a16="http://schemas.microsoft.com/office/drawing/2014/main" id="{44B64439-CCA2-6FD4-5EF0-AAFCA4B87425}"/>
                </a:ext>
              </a:extLst>
            </p:cNvPr>
            <p:cNvPicPr/>
            <p:nvPr/>
          </p:nvPicPr>
          <p:blipFill>
            <a:blip r:embed="rId3" cstate="print"/>
            <a:stretch>
              <a:fillRect/>
            </a:stretch>
          </p:blipFill>
          <p:spPr>
            <a:xfrm>
              <a:off x="8941297" y="2418548"/>
              <a:ext cx="2613681" cy="3467179"/>
            </a:xfrm>
            <a:prstGeom prst="rect">
              <a:avLst/>
            </a:prstGeom>
          </p:spPr>
        </p:pic>
        <p:pic>
          <p:nvPicPr>
            <p:cNvPr id="12" name="object 5">
              <a:extLst>
                <a:ext uri="{FF2B5EF4-FFF2-40B4-BE49-F238E27FC236}">
                  <a16:creationId xmlns:a16="http://schemas.microsoft.com/office/drawing/2014/main" id="{4BD3B47C-83B1-B969-15FB-E512A978C47A}"/>
                </a:ext>
              </a:extLst>
            </p:cNvPr>
            <p:cNvPicPr/>
            <p:nvPr/>
          </p:nvPicPr>
          <p:blipFill>
            <a:blip r:embed="rId4" cstate="print"/>
            <a:stretch>
              <a:fillRect/>
            </a:stretch>
          </p:blipFill>
          <p:spPr>
            <a:xfrm>
              <a:off x="8976360" y="2497157"/>
              <a:ext cx="2548087" cy="3396150"/>
            </a:xfrm>
            <a:prstGeom prst="rect">
              <a:avLst/>
            </a:prstGeom>
          </p:spPr>
        </p:pic>
        <p:pic>
          <p:nvPicPr>
            <p:cNvPr id="13" name="object 6">
              <a:extLst>
                <a:ext uri="{FF2B5EF4-FFF2-40B4-BE49-F238E27FC236}">
                  <a16:creationId xmlns:a16="http://schemas.microsoft.com/office/drawing/2014/main" id="{0071649E-E8AD-B14C-6AE3-B10B64960996}"/>
                </a:ext>
              </a:extLst>
            </p:cNvPr>
            <p:cNvPicPr/>
            <p:nvPr/>
          </p:nvPicPr>
          <p:blipFill>
            <a:blip r:embed="rId5" cstate="print"/>
            <a:stretch>
              <a:fillRect/>
            </a:stretch>
          </p:blipFill>
          <p:spPr>
            <a:xfrm>
              <a:off x="6600337" y="2461159"/>
              <a:ext cx="2299929" cy="3485588"/>
            </a:xfrm>
            <a:prstGeom prst="rect">
              <a:avLst/>
            </a:prstGeom>
          </p:spPr>
        </p:pic>
      </p:grpSp>
    </p:spTree>
    <p:extLst>
      <p:ext uri="{BB962C8B-B14F-4D97-AF65-F5344CB8AC3E}">
        <p14:creationId xmlns:p14="http://schemas.microsoft.com/office/powerpoint/2010/main" val="4116952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9553" y="343390"/>
            <a:ext cx="10644090" cy="757450"/>
          </a:xfrm>
        </p:spPr>
        <p:txBody>
          <a:bodyPr>
            <a:normAutofit/>
          </a:bodyPr>
          <a:lstStyle/>
          <a:p>
            <a:r>
              <a:rPr lang="en-US" sz="4400" dirty="0"/>
              <a:t>Shipping Samples</a:t>
            </a:r>
            <a:r>
              <a:rPr lang="en-US" sz="3200" dirty="0"/>
              <a:t> – UPS: </a:t>
            </a:r>
            <a:r>
              <a:rPr lang="en-US" sz="3600" dirty="0">
                <a:hlinkClick r:id="rId2"/>
              </a:rPr>
              <a:t>https://kits.iu.edu/UPS</a:t>
            </a:r>
            <a:r>
              <a:rPr lang="en-US" sz="3600" dirty="0"/>
              <a:t> </a:t>
            </a:r>
            <a:endParaRPr lang="en-US" sz="4400" dirty="0"/>
          </a:p>
        </p:txBody>
      </p:sp>
      <p:grpSp>
        <p:nvGrpSpPr>
          <p:cNvPr id="3" name="Group 2" descr="Screenshot of the main page of the UPS ShipExec shipping portal showing out to create a UPS label and schedule a pickup">
            <a:extLst>
              <a:ext uri="{FF2B5EF4-FFF2-40B4-BE49-F238E27FC236}">
                <a16:creationId xmlns:a16="http://schemas.microsoft.com/office/drawing/2014/main" id="{4F3BB679-B76C-4B08-916F-465DEE573241}"/>
              </a:ext>
            </a:extLst>
          </p:cNvPr>
          <p:cNvGrpSpPr/>
          <p:nvPr/>
        </p:nvGrpSpPr>
        <p:grpSpPr>
          <a:xfrm>
            <a:off x="1209553" y="1181528"/>
            <a:ext cx="9772894" cy="4916626"/>
            <a:chOff x="1107827" y="1069558"/>
            <a:chExt cx="10492672" cy="5325212"/>
          </a:xfrm>
        </p:grpSpPr>
        <p:pic>
          <p:nvPicPr>
            <p:cNvPr id="7" name="Picture 6">
              <a:extLst>
                <a:ext uri="{FF2B5EF4-FFF2-40B4-BE49-F238E27FC236}">
                  <a16:creationId xmlns:a16="http://schemas.microsoft.com/office/drawing/2014/main" id="{FF3CA761-7735-42F0-9D3B-833E70F4EB60}"/>
                </a:ext>
              </a:extLst>
            </p:cNvPr>
            <p:cNvPicPr>
              <a:picLocks noChangeAspect="1"/>
            </p:cNvPicPr>
            <p:nvPr/>
          </p:nvPicPr>
          <p:blipFill>
            <a:blip r:embed="rId3"/>
            <a:stretch>
              <a:fillRect/>
            </a:stretch>
          </p:blipFill>
          <p:spPr>
            <a:xfrm>
              <a:off x="1107827" y="1069558"/>
              <a:ext cx="9976346" cy="5325212"/>
            </a:xfrm>
            <a:prstGeom prst="rect">
              <a:avLst/>
            </a:prstGeom>
          </p:spPr>
        </p:pic>
        <p:sp>
          <p:nvSpPr>
            <p:cNvPr id="11" name="Right Arrow 10"/>
            <p:cNvSpPr/>
            <p:nvPr/>
          </p:nvSpPr>
          <p:spPr>
            <a:xfrm rot="16200000">
              <a:off x="8513350" y="3994811"/>
              <a:ext cx="826851" cy="301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ight Arrow 11"/>
            <p:cNvSpPr/>
            <p:nvPr/>
          </p:nvSpPr>
          <p:spPr>
            <a:xfrm rot="5400000">
              <a:off x="10467865" y="5461234"/>
              <a:ext cx="826851" cy="301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ight Arrow 13"/>
            <p:cNvSpPr/>
            <p:nvPr/>
          </p:nvSpPr>
          <p:spPr>
            <a:xfrm rot="5400000">
              <a:off x="960120" y="2544293"/>
              <a:ext cx="826851" cy="301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TextBox 15"/>
            <p:cNvSpPr txBox="1"/>
            <p:nvPr/>
          </p:nvSpPr>
          <p:spPr>
            <a:xfrm>
              <a:off x="1107827" y="2059674"/>
              <a:ext cx="2021224" cy="369332"/>
            </a:xfrm>
            <a:prstGeom prst="rect">
              <a:avLst/>
            </a:prstGeom>
            <a:solidFill>
              <a:schemeClr val="bg1"/>
            </a:solidFill>
            <a:ln w="28575">
              <a:solidFill>
                <a:schemeClr val="tx1"/>
              </a:solidFill>
              <a:prstDash val="sysDash"/>
            </a:ln>
          </p:spPr>
          <p:txBody>
            <a:bodyPr wrap="square" rtlCol="0">
              <a:spAutoFit/>
            </a:bodyPr>
            <a:lstStyle/>
            <a:p>
              <a:r>
                <a:rPr lang="en-US" sz="1600" dirty="0"/>
                <a:t>Search for address</a:t>
              </a:r>
            </a:p>
          </p:txBody>
        </p:sp>
        <p:sp>
          <p:nvSpPr>
            <p:cNvPr id="18" name="TextBox 17"/>
            <p:cNvSpPr txBox="1"/>
            <p:nvPr/>
          </p:nvSpPr>
          <p:spPr>
            <a:xfrm>
              <a:off x="8214712" y="4435068"/>
              <a:ext cx="1424129" cy="369332"/>
            </a:xfrm>
            <a:prstGeom prst="rect">
              <a:avLst/>
            </a:prstGeom>
            <a:solidFill>
              <a:schemeClr val="bg1"/>
            </a:solidFill>
            <a:ln w="28575">
              <a:solidFill>
                <a:schemeClr val="tx1"/>
              </a:solidFill>
              <a:prstDash val="sysDash"/>
            </a:ln>
          </p:spPr>
          <p:txBody>
            <a:bodyPr wrap="square" rtlCol="0">
              <a:spAutoFit/>
            </a:bodyPr>
            <a:lstStyle/>
            <a:p>
              <a:r>
                <a:rPr lang="en-US" sz="1600" dirty="0"/>
                <a:t>Enter weight</a:t>
              </a:r>
            </a:p>
          </p:txBody>
        </p:sp>
        <p:sp>
          <p:nvSpPr>
            <p:cNvPr id="19" name="TextBox 18"/>
            <p:cNvSpPr txBox="1"/>
            <p:nvPr/>
          </p:nvSpPr>
          <p:spPr>
            <a:xfrm>
              <a:off x="10326277" y="4810602"/>
              <a:ext cx="1274222" cy="369332"/>
            </a:xfrm>
            <a:prstGeom prst="rect">
              <a:avLst/>
            </a:prstGeom>
            <a:solidFill>
              <a:schemeClr val="bg1"/>
            </a:solidFill>
            <a:ln w="28575">
              <a:solidFill>
                <a:schemeClr val="tx1"/>
              </a:solidFill>
              <a:prstDash val="sysDash"/>
            </a:ln>
          </p:spPr>
          <p:txBody>
            <a:bodyPr wrap="square" rtlCol="0">
              <a:spAutoFit/>
            </a:bodyPr>
            <a:lstStyle/>
            <a:p>
              <a:r>
                <a:rPr lang="en-US" sz="1600" dirty="0"/>
                <a:t>Click “Ship”</a:t>
              </a:r>
            </a:p>
          </p:txBody>
        </p:sp>
        <p:sp>
          <p:nvSpPr>
            <p:cNvPr id="17" name="Right Arrow 13">
              <a:extLst>
                <a:ext uri="{FF2B5EF4-FFF2-40B4-BE49-F238E27FC236}">
                  <a16:creationId xmlns:a16="http://schemas.microsoft.com/office/drawing/2014/main" id="{222BE92B-EBCF-4F12-9B24-169889243484}"/>
                </a:ext>
              </a:extLst>
            </p:cNvPr>
            <p:cNvSpPr/>
            <p:nvPr/>
          </p:nvSpPr>
          <p:spPr>
            <a:xfrm rot="5400000">
              <a:off x="9123847" y="2380876"/>
              <a:ext cx="826851" cy="301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Right Arrow 10">
              <a:extLst>
                <a:ext uri="{FF2B5EF4-FFF2-40B4-BE49-F238E27FC236}">
                  <a16:creationId xmlns:a16="http://schemas.microsoft.com/office/drawing/2014/main" id="{F0350D8D-F662-498A-80F9-A23A2C9F3FC2}"/>
                </a:ext>
              </a:extLst>
            </p:cNvPr>
            <p:cNvSpPr/>
            <p:nvPr/>
          </p:nvSpPr>
          <p:spPr>
            <a:xfrm rot="16200000">
              <a:off x="5780705" y="4480117"/>
              <a:ext cx="826851" cy="301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TextBox 14">
              <a:extLst>
                <a:ext uri="{FF2B5EF4-FFF2-40B4-BE49-F238E27FC236}">
                  <a16:creationId xmlns:a16="http://schemas.microsoft.com/office/drawing/2014/main" id="{0D78AC35-2DC6-4B94-9B83-F81941663F00}"/>
                </a:ext>
              </a:extLst>
            </p:cNvPr>
            <p:cNvSpPr txBox="1"/>
            <p:nvPr/>
          </p:nvSpPr>
          <p:spPr>
            <a:xfrm>
              <a:off x="8926775" y="1788327"/>
              <a:ext cx="1500330" cy="369332"/>
            </a:xfrm>
            <a:prstGeom prst="rect">
              <a:avLst/>
            </a:prstGeom>
            <a:solidFill>
              <a:schemeClr val="bg1"/>
            </a:solidFill>
            <a:ln w="28575">
              <a:solidFill>
                <a:schemeClr val="tx1"/>
              </a:solidFill>
              <a:prstDash val="sysDash"/>
            </a:ln>
          </p:spPr>
          <p:txBody>
            <a:bodyPr wrap="square" rtlCol="0">
              <a:spAutoFit/>
            </a:bodyPr>
            <a:lstStyle/>
            <a:p>
              <a:r>
                <a:rPr lang="en-US" sz="1600" dirty="0"/>
                <a:t>Choose Study</a:t>
              </a:r>
            </a:p>
          </p:txBody>
        </p:sp>
        <p:sp>
          <p:nvSpPr>
            <p:cNvPr id="20" name="TextBox 19">
              <a:extLst>
                <a:ext uri="{FF2B5EF4-FFF2-40B4-BE49-F238E27FC236}">
                  <a16:creationId xmlns:a16="http://schemas.microsoft.com/office/drawing/2014/main" id="{7D3D7D29-897C-41B2-A685-A62CAC6EE31B}"/>
                </a:ext>
              </a:extLst>
            </p:cNvPr>
            <p:cNvSpPr txBox="1"/>
            <p:nvPr/>
          </p:nvSpPr>
          <p:spPr>
            <a:xfrm>
              <a:off x="5390984" y="4896961"/>
              <a:ext cx="1989448" cy="369332"/>
            </a:xfrm>
            <a:prstGeom prst="rect">
              <a:avLst/>
            </a:prstGeom>
            <a:solidFill>
              <a:schemeClr val="bg1"/>
            </a:solidFill>
            <a:ln w="28575">
              <a:solidFill>
                <a:schemeClr val="tx1"/>
              </a:solidFill>
              <a:prstDash val="sysDash"/>
            </a:ln>
          </p:spPr>
          <p:txBody>
            <a:bodyPr wrap="square" rtlCol="0">
              <a:spAutoFit/>
            </a:bodyPr>
            <a:lstStyle/>
            <a:p>
              <a:r>
                <a:rPr lang="en-US" sz="1600" dirty="0"/>
                <a:t>Schedule Pickup</a:t>
              </a:r>
            </a:p>
          </p:txBody>
        </p:sp>
      </p:grpSp>
    </p:spTree>
    <p:extLst>
      <p:ext uri="{BB962C8B-B14F-4D97-AF65-F5344CB8AC3E}">
        <p14:creationId xmlns:p14="http://schemas.microsoft.com/office/powerpoint/2010/main" val="2530971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 via UPS</a:t>
            </a:r>
          </a:p>
        </p:txBody>
      </p:sp>
      <p:sp>
        <p:nvSpPr>
          <p:cNvPr id="4" name="Text Placeholder 3"/>
          <p:cNvSpPr>
            <a:spLocks noGrp="1"/>
          </p:cNvSpPr>
          <p:nvPr>
            <p:ph type="body" sz="half" idx="2"/>
          </p:nvPr>
        </p:nvSpPr>
        <p:spPr/>
        <p:txBody>
          <a:bodyPr/>
          <a:lstStyle/>
          <a:p>
            <a:r>
              <a:rPr lang="en-US" dirty="0"/>
              <a:t>IU UPS ShipExec Shipping Portal</a:t>
            </a:r>
          </a:p>
        </p:txBody>
      </p:sp>
      <p:sp>
        <p:nvSpPr>
          <p:cNvPr id="6" name="TextBox 5"/>
          <p:cNvSpPr txBox="1"/>
          <p:nvPr/>
        </p:nvSpPr>
        <p:spPr>
          <a:xfrm>
            <a:off x="4289898" y="1595336"/>
            <a:ext cx="3486696"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Print out UPS air waybill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Ensure all elements (barcode, return address, etc.) printed clearly</a:t>
            </a:r>
          </a:p>
          <a:p>
            <a:endParaRPr lang="en-US" sz="2000" dirty="0"/>
          </a:p>
          <a:p>
            <a:pPr marL="285750" indent="-285750">
              <a:buFont typeface="Arial" panose="020B0604020202020204" pitchFamily="34" charset="0"/>
              <a:buChar char="•"/>
            </a:pPr>
            <a:r>
              <a:rPr lang="en-US" sz="2000" dirty="0"/>
              <a:t>Fold and insert UPS air waybill into clear plastic sleeve on package</a:t>
            </a:r>
          </a:p>
        </p:txBody>
      </p:sp>
      <p:pic>
        <p:nvPicPr>
          <p:cNvPr id="5" name="Content Placeholder 4" descr="Example of a UPS label created from the UPS ShipExec shipping portal"/>
          <p:cNvPicPr>
            <a:picLocks noGrp="1" noChangeAspect="1"/>
          </p:cNvPicPr>
          <p:nvPr>
            <p:ph idx="1"/>
          </p:nvPr>
        </p:nvPicPr>
        <p:blipFill>
          <a:blip r:embed="rId3"/>
          <a:stretch>
            <a:fillRect/>
          </a:stretch>
        </p:blipFill>
        <p:spPr>
          <a:xfrm>
            <a:off x="7665396" y="364374"/>
            <a:ext cx="4017364" cy="5940830"/>
          </a:xfrm>
          <a:prstGeom prst="rect">
            <a:avLst/>
          </a:prstGeom>
        </p:spPr>
      </p:pic>
    </p:spTree>
    <p:extLst>
      <p:ext uri="{BB962C8B-B14F-4D97-AF65-F5344CB8AC3E}">
        <p14:creationId xmlns:p14="http://schemas.microsoft.com/office/powerpoint/2010/main" val="2377765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Samples: Closures</a:t>
            </a:r>
          </a:p>
        </p:txBody>
      </p:sp>
      <p:sp>
        <p:nvSpPr>
          <p:cNvPr id="4" name="Content Placeholder 2">
            <a:extLst>
              <a:ext uri="{FF2B5EF4-FFF2-40B4-BE49-F238E27FC236}">
                <a16:creationId xmlns:a16="http://schemas.microsoft.com/office/drawing/2014/main" id="{BBE1C88F-FDA5-45BB-9D51-FEBA0E405782}"/>
              </a:ext>
            </a:extLst>
          </p:cNvPr>
          <p:cNvSpPr>
            <a:spLocks noGrp="1"/>
          </p:cNvSpPr>
          <p:nvPr>
            <p:ph idx="1"/>
          </p:nvPr>
        </p:nvSpPr>
        <p:spPr>
          <a:xfrm>
            <a:off x="1154083" y="5099463"/>
            <a:ext cx="9944793" cy="936666"/>
          </a:xfrm>
        </p:spPr>
        <p:txBody>
          <a:bodyPr>
            <a:normAutofit/>
          </a:bodyPr>
          <a:lstStyle/>
          <a:p>
            <a:r>
              <a:rPr lang="en-US" dirty="0"/>
              <a:t>Please also consider weather when shipping. UPS will post service updates on their webpage. Reach out to BioSEND if you an unsure if it is safe to ship. </a:t>
            </a:r>
            <a:endParaRPr lang="en-US" b="1" dirty="0"/>
          </a:p>
        </p:txBody>
      </p:sp>
      <p:graphicFrame>
        <p:nvGraphicFramePr>
          <p:cNvPr id="5" name="Table 4">
            <a:extLst>
              <a:ext uri="{FF2B5EF4-FFF2-40B4-BE49-F238E27FC236}">
                <a16:creationId xmlns:a16="http://schemas.microsoft.com/office/drawing/2014/main" id="{B613A165-D392-47FA-93AA-097EEA6CBDFB}"/>
              </a:ext>
            </a:extLst>
          </p:cNvPr>
          <p:cNvGraphicFramePr>
            <a:graphicFrameLocks noGrp="1"/>
          </p:cNvGraphicFramePr>
          <p:nvPr/>
        </p:nvGraphicFramePr>
        <p:xfrm>
          <a:off x="1154083" y="1780948"/>
          <a:ext cx="10058400" cy="3219460"/>
        </p:xfrm>
        <a:graphic>
          <a:graphicData uri="http://schemas.openxmlformats.org/drawingml/2006/table">
            <a:tbl>
              <a:tblPr/>
              <a:tblGrid>
                <a:gridCol w="5029200">
                  <a:extLst>
                    <a:ext uri="{9D8B030D-6E8A-4147-A177-3AD203B41FA5}">
                      <a16:colId xmlns:a16="http://schemas.microsoft.com/office/drawing/2014/main" val="107107122"/>
                    </a:ext>
                  </a:extLst>
                </a:gridCol>
                <a:gridCol w="5029200">
                  <a:extLst>
                    <a:ext uri="{9D8B030D-6E8A-4147-A177-3AD203B41FA5}">
                      <a16:colId xmlns:a16="http://schemas.microsoft.com/office/drawing/2014/main" val="3621190898"/>
                    </a:ext>
                  </a:extLst>
                </a:gridCol>
              </a:tblGrid>
              <a:tr h="0">
                <a:tc>
                  <a:txBody>
                    <a:bodyPr/>
                    <a:lstStyle/>
                    <a:p>
                      <a:pPr algn="l" fontAlgn="b"/>
                      <a:r>
                        <a:rPr lang="en-US" b="1">
                          <a:effectLst/>
                        </a:rPr>
                        <a:t>Date</a:t>
                      </a:r>
                    </a:p>
                  </a:txBody>
                  <a:tcPr marL="23813" marR="23813" marT="23813" marB="23813" anchor="b">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a:noFill/>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algn="l" fontAlgn="b"/>
                      <a:r>
                        <a:rPr lang="en-US" b="1" dirty="0">
                          <a:effectLst/>
                        </a:rPr>
                        <a:t>Holiday</a:t>
                      </a:r>
                    </a:p>
                  </a:txBody>
                  <a:tcPr marL="23813" marR="23813" marT="23813" marB="23813" anchor="b">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a:noFill/>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88046019"/>
                  </a:ext>
                </a:extLst>
              </a:tr>
              <a:tr h="0">
                <a:tc>
                  <a:txBody>
                    <a:bodyPr/>
                    <a:lstStyle/>
                    <a:p>
                      <a:pPr fontAlgn="t"/>
                      <a:r>
                        <a:rPr lang="en-US">
                          <a:effectLst/>
                        </a:rPr>
                        <a:t>January 1</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fontAlgn="t"/>
                      <a:r>
                        <a:rPr lang="en-US" dirty="0">
                          <a:effectLst/>
                        </a:rPr>
                        <a:t>New Year's Day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663665103"/>
                  </a:ext>
                </a:extLst>
              </a:tr>
              <a:tr h="0">
                <a:tc>
                  <a:txBody>
                    <a:bodyPr/>
                    <a:lstStyle/>
                    <a:p>
                      <a:pPr fontAlgn="t"/>
                      <a:r>
                        <a:rPr lang="en-US" dirty="0">
                          <a:effectLst/>
                        </a:rPr>
                        <a:t>3</a:t>
                      </a:r>
                      <a:r>
                        <a:rPr lang="en-US" baseline="30000" dirty="0">
                          <a:effectLst/>
                        </a:rPr>
                        <a:t>rd</a:t>
                      </a:r>
                      <a:r>
                        <a:rPr lang="en-US" dirty="0">
                          <a:effectLst/>
                        </a:rPr>
                        <a:t> Monday in January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fontAlgn="t"/>
                      <a:r>
                        <a:rPr lang="en-US" dirty="0">
                          <a:effectLst/>
                        </a:rPr>
                        <a:t>Martin Luther King, Jr Day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4998403"/>
                  </a:ext>
                </a:extLst>
              </a:tr>
              <a:tr h="0">
                <a:tc>
                  <a:txBody>
                    <a:bodyPr/>
                    <a:lstStyle/>
                    <a:p>
                      <a:pPr fontAlgn="t"/>
                      <a:r>
                        <a:rPr lang="en-US" dirty="0">
                          <a:effectLst/>
                        </a:rPr>
                        <a:t>4</a:t>
                      </a:r>
                      <a:r>
                        <a:rPr lang="en-US" baseline="30000" dirty="0">
                          <a:effectLst/>
                        </a:rPr>
                        <a:t>th</a:t>
                      </a:r>
                      <a:r>
                        <a:rPr lang="en-US" dirty="0">
                          <a:effectLst/>
                        </a:rPr>
                        <a:t> Monday in May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fontAlgn="t"/>
                      <a:r>
                        <a:rPr lang="en-US">
                          <a:effectLst/>
                        </a:rPr>
                        <a:t>Memorial Day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577821942"/>
                  </a:ext>
                </a:extLst>
              </a:tr>
              <a:tr h="0">
                <a:tc>
                  <a:txBody>
                    <a:bodyPr/>
                    <a:lstStyle/>
                    <a:p>
                      <a:pPr fontAlgn="t"/>
                      <a:r>
                        <a:rPr lang="en-US" dirty="0">
                          <a:effectLst/>
                        </a:rPr>
                        <a:t>June 19</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fontAlgn="t"/>
                      <a:r>
                        <a:rPr lang="en-US" dirty="0">
                          <a:effectLst/>
                        </a:rPr>
                        <a:t>Juneteenth (observed)</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2021714"/>
                  </a:ext>
                </a:extLst>
              </a:tr>
              <a:tr h="0">
                <a:tc>
                  <a:txBody>
                    <a:bodyPr/>
                    <a:lstStyle/>
                    <a:p>
                      <a:pPr fontAlgn="t"/>
                      <a:r>
                        <a:rPr lang="en-US" dirty="0">
                          <a:effectLst/>
                        </a:rPr>
                        <a:t>July 4</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tc>
                  <a:txBody>
                    <a:bodyPr/>
                    <a:lstStyle/>
                    <a:p>
                      <a:pPr fontAlgn="t"/>
                      <a:r>
                        <a:rPr lang="en-US" dirty="0">
                          <a:effectLst/>
                        </a:rPr>
                        <a:t>Independence Day (observed)</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4275840735"/>
                  </a:ext>
                </a:extLst>
              </a:tr>
              <a:tr h="0">
                <a:tc>
                  <a:txBody>
                    <a:bodyPr/>
                    <a:lstStyle/>
                    <a:p>
                      <a:pPr fontAlgn="t"/>
                      <a:r>
                        <a:rPr lang="en-US">
                          <a:effectLst/>
                        </a:rPr>
                        <a:t>1</a:t>
                      </a:r>
                      <a:r>
                        <a:rPr lang="en-US" baseline="30000">
                          <a:effectLst/>
                        </a:rPr>
                        <a:t>st</a:t>
                      </a:r>
                      <a:r>
                        <a:rPr lang="en-US">
                          <a:effectLst/>
                        </a:rPr>
                        <a:t> Monday in September</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fontAlgn="t"/>
                      <a:r>
                        <a:rPr lang="en-US" dirty="0">
                          <a:effectLst/>
                        </a:rPr>
                        <a:t>Labor Day</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79465496"/>
                  </a:ext>
                </a:extLst>
              </a:tr>
              <a:tr h="0">
                <a:tc>
                  <a:txBody>
                    <a:bodyPr/>
                    <a:lstStyle/>
                    <a:p>
                      <a:pPr fontAlgn="t"/>
                      <a:r>
                        <a:rPr lang="en-US">
                          <a:effectLst/>
                        </a:rPr>
                        <a:t>4</a:t>
                      </a:r>
                      <a:r>
                        <a:rPr lang="en-US" baseline="30000">
                          <a:effectLst/>
                        </a:rPr>
                        <a:t>th</a:t>
                      </a:r>
                      <a:r>
                        <a:rPr lang="en-US">
                          <a:effectLst/>
                        </a:rPr>
                        <a:t> Thursday in November</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tc>
                  <a:txBody>
                    <a:bodyPr/>
                    <a:lstStyle/>
                    <a:p>
                      <a:pPr fontAlgn="t"/>
                      <a:r>
                        <a:rPr lang="en-US" dirty="0">
                          <a:effectLst/>
                        </a:rPr>
                        <a:t>Thanksgiving</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3079739477"/>
                  </a:ext>
                </a:extLst>
              </a:tr>
              <a:tr h="0">
                <a:tc>
                  <a:txBody>
                    <a:bodyPr/>
                    <a:lstStyle/>
                    <a:p>
                      <a:pPr fontAlgn="t"/>
                      <a:r>
                        <a:rPr lang="en-US">
                          <a:effectLst/>
                        </a:rPr>
                        <a:t>4</a:t>
                      </a:r>
                      <a:r>
                        <a:rPr lang="en-US" baseline="30000">
                          <a:effectLst/>
                        </a:rPr>
                        <a:t>th</a:t>
                      </a:r>
                      <a:r>
                        <a:rPr lang="en-US">
                          <a:effectLst/>
                        </a:rPr>
                        <a:t> Friday in November</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tc>
                  <a:txBody>
                    <a:bodyPr/>
                    <a:lstStyle/>
                    <a:p>
                      <a:pPr fontAlgn="t"/>
                      <a:r>
                        <a:rPr lang="en-US" dirty="0">
                          <a:effectLst/>
                        </a:rPr>
                        <a:t>Friday after Thanksgiving</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86568202"/>
                  </a:ext>
                </a:extLst>
              </a:tr>
              <a:tr h="0">
                <a:tc>
                  <a:txBody>
                    <a:bodyPr/>
                    <a:lstStyle/>
                    <a:p>
                      <a:pPr fontAlgn="t"/>
                      <a:r>
                        <a:rPr lang="en-US" dirty="0">
                          <a:effectLst/>
                        </a:rPr>
                        <a:t>December 25</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tc>
                  <a:txBody>
                    <a:bodyPr/>
                    <a:lstStyle/>
                    <a:p>
                      <a:pPr fontAlgn="t"/>
                      <a:r>
                        <a:rPr lang="en-US" dirty="0">
                          <a:effectLst/>
                        </a:rPr>
                        <a:t>Christmas</a:t>
                      </a:r>
                    </a:p>
                  </a:txBody>
                  <a:tcPr marL="23813" marR="23813" marT="23813" marB="2381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2155587651"/>
                  </a:ext>
                </a:extLst>
              </a:tr>
            </a:tbl>
          </a:graphicData>
        </a:graphic>
      </p:graphicFrame>
    </p:spTree>
    <p:extLst>
      <p:ext uri="{BB962C8B-B14F-4D97-AF65-F5344CB8AC3E}">
        <p14:creationId xmlns:p14="http://schemas.microsoft.com/office/powerpoint/2010/main" val="3452809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Non-Conformance</a:t>
            </a:r>
          </a:p>
        </p:txBody>
      </p:sp>
      <p:sp>
        <p:nvSpPr>
          <p:cNvPr id="3" name="Content Placeholder 2"/>
          <p:cNvSpPr>
            <a:spLocks noGrp="1"/>
          </p:cNvSpPr>
          <p:nvPr>
            <p:ph idx="1"/>
          </p:nvPr>
        </p:nvSpPr>
        <p:spPr/>
        <p:txBody>
          <a:bodyPr>
            <a:normAutofit/>
          </a:bodyPr>
          <a:lstStyle/>
          <a:p>
            <a:pPr marL="292608" lvl="1" indent="0">
              <a:buNone/>
            </a:pPr>
            <a:r>
              <a:rPr lang="en-US" sz="2000" dirty="0"/>
              <a:t>Non-conformance to standard procedures may reduce the utility of the biospecimens:</a:t>
            </a:r>
          </a:p>
          <a:p>
            <a:pPr marL="635508" lvl="1" indent="-342900">
              <a:lnSpc>
                <a:spcPct val="150000"/>
              </a:lnSpc>
            </a:pPr>
            <a:r>
              <a:rPr lang="en-US" sz="2000" dirty="0"/>
              <a:t>Not processing plasma within 2 hours of collection allows for breakdown of certain proteins and small molecules</a:t>
            </a:r>
          </a:p>
          <a:p>
            <a:pPr marL="635508" lvl="1" indent="-342900">
              <a:lnSpc>
                <a:spcPct val="150000"/>
              </a:lnSpc>
            </a:pPr>
            <a:r>
              <a:rPr lang="en-US" sz="2000" dirty="0"/>
              <a:t>Over/under centrifuging changes plasma composition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59758" y="4211744"/>
            <a:ext cx="2752725" cy="1657350"/>
          </a:xfrm>
          <a:prstGeom prst="rect">
            <a:avLst/>
          </a:prstGeom>
        </p:spPr>
      </p:pic>
    </p:spTree>
    <p:extLst>
      <p:ext uri="{BB962C8B-B14F-4D97-AF65-F5344CB8AC3E}">
        <p14:creationId xmlns:p14="http://schemas.microsoft.com/office/powerpoint/2010/main" val="3555330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Non-Conformance Reporting con’t</a:t>
            </a:r>
          </a:p>
        </p:txBody>
      </p:sp>
      <p:sp>
        <p:nvSpPr>
          <p:cNvPr id="3" name="Content Placeholder 2"/>
          <p:cNvSpPr>
            <a:spLocks noGrp="1"/>
          </p:cNvSpPr>
          <p:nvPr>
            <p:ph idx="1"/>
          </p:nvPr>
        </p:nvSpPr>
        <p:spPr/>
        <p:txBody>
          <a:bodyPr>
            <a:normAutofit/>
          </a:bodyPr>
          <a:lstStyle/>
          <a:p>
            <a:pPr marL="292608" lvl="1" indent="0">
              <a:buNone/>
            </a:pPr>
            <a:r>
              <a:rPr lang="en-US" sz="2000" dirty="0"/>
              <a:t>Most common non-conformance issues:</a:t>
            </a:r>
          </a:p>
          <a:p>
            <a:pPr marL="635508" lvl="1" indent="-342900">
              <a:lnSpc>
                <a:spcPct val="150000"/>
              </a:lnSpc>
            </a:pPr>
            <a:r>
              <a:rPr lang="en-US" sz="2000" dirty="0"/>
              <a:t>Shipment notification not sent</a:t>
            </a:r>
          </a:p>
          <a:p>
            <a:pPr marL="635508" lvl="1" indent="-342900">
              <a:lnSpc>
                <a:spcPct val="150000"/>
              </a:lnSpc>
            </a:pPr>
            <a:r>
              <a:rPr lang="en-US" sz="2000" dirty="0"/>
              <a:t>Samples shipped for weekend/holiday delivery</a:t>
            </a:r>
          </a:p>
          <a:p>
            <a:pPr marL="635508" lvl="1" indent="-342900">
              <a:lnSpc>
                <a:spcPct val="150000"/>
              </a:lnSpc>
            </a:pPr>
            <a:r>
              <a:rPr lang="en-US" sz="2000" dirty="0"/>
              <a:t>Sample form incomplete/inaccurate</a:t>
            </a:r>
          </a:p>
          <a:p>
            <a:pPr marL="635508" lvl="1" indent="-342900">
              <a:lnSpc>
                <a:spcPct val="150000"/>
              </a:lnSpc>
            </a:pPr>
            <a:r>
              <a:rPr lang="en-US" sz="2000" dirty="0"/>
              <a:t>Low volume</a:t>
            </a:r>
          </a:p>
          <a:p>
            <a:pPr marL="635508" lvl="1" indent="-342900">
              <a:lnSpc>
                <a:spcPct val="150000"/>
              </a:lnSpc>
            </a:pPr>
            <a:r>
              <a:rPr lang="en-US" sz="2000" dirty="0"/>
              <a:t>Unlabeled or mislabeled tube(s)</a:t>
            </a:r>
          </a:p>
          <a:p>
            <a:pPr marL="635508" lvl="1" indent="-342900">
              <a:lnSpc>
                <a:spcPct val="150000"/>
              </a:lnSpc>
            </a:pPr>
            <a:r>
              <a:rPr lang="en-US" sz="2000" dirty="0"/>
              <a:t>Sample hemolysis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59758" y="4211744"/>
            <a:ext cx="2752725" cy="1657350"/>
          </a:xfrm>
          <a:prstGeom prst="rect">
            <a:avLst/>
          </a:prstGeom>
        </p:spPr>
      </p:pic>
    </p:spTree>
    <p:extLst>
      <p:ext uri="{BB962C8B-B14F-4D97-AF65-F5344CB8AC3E}">
        <p14:creationId xmlns:p14="http://schemas.microsoft.com/office/powerpoint/2010/main" val="342691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566184" cy="1450757"/>
          </a:xfrm>
        </p:spPr>
        <p:txBody>
          <a:bodyPr/>
          <a:lstStyle/>
          <a:p>
            <a:r>
              <a:rPr lang="en-US" dirty="0"/>
              <a:t>Non-Conformance and Inventory Reporting</a:t>
            </a:r>
          </a:p>
        </p:txBody>
      </p:sp>
      <p:sp>
        <p:nvSpPr>
          <p:cNvPr id="3" name="Content Placeholder 2"/>
          <p:cNvSpPr>
            <a:spLocks noGrp="1"/>
          </p:cNvSpPr>
          <p:nvPr>
            <p:ph idx="1"/>
          </p:nvPr>
        </p:nvSpPr>
        <p:spPr/>
        <p:txBody>
          <a:bodyPr>
            <a:normAutofit/>
          </a:bodyPr>
          <a:lstStyle/>
          <a:p>
            <a:pPr marL="292608" lvl="1" indent="0">
              <a:buNone/>
            </a:pPr>
            <a:r>
              <a:rPr lang="en-US" sz="2000" dirty="0"/>
              <a:t>Most common non-conformance issues:</a:t>
            </a:r>
          </a:p>
          <a:p>
            <a:pPr marL="635508" lvl="1" indent="-342900">
              <a:lnSpc>
                <a:spcPct val="150000"/>
              </a:lnSpc>
            </a:pPr>
            <a:r>
              <a:rPr lang="en-US" sz="2000" dirty="0"/>
              <a:t>BioSEND will notify sites directly of any issues upon receipt </a:t>
            </a:r>
          </a:p>
          <a:p>
            <a:pPr marL="635508" lvl="1" indent="-342900">
              <a:lnSpc>
                <a:spcPct val="150000"/>
              </a:lnSpc>
            </a:pPr>
            <a:r>
              <a:rPr lang="en-US" sz="2000" dirty="0"/>
              <a:t>BioSEND will email sites a monthly inventory report of all samples received from that site to date </a:t>
            </a:r>
          </a:p>
          <a:p>
            <a:pPr marL="635508" lvl="1" indent="-342900">
              <a:lnSpc>
                <a:spcPct val="150000"/>
              </a:lnSpc>
            </a:pPr>
            <a:r>
              <a:rPr lang="en-US" sz="2000" b="1" i="1" dirty="0"/>
              <a:t>If you are experiencing issues, please reach out to us for help! It is much easier to prevent an issue before sample collection &amp; shipment than trying to fix it after the fact</a:t>
            </a:r>
          </a:p>
        </p:txBody>
      </p:sp>
    </p:spTree>
    <p:extLst>
      <p:ext uri="{BB962C8B-B14F-4D97-AF65-F5344CB8AC3E}">
        <p14:creationId xmlns:p14="http://schemas.microsoft.com/office/powerpoint/2010/main" val="600835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BioSEND.org</a:t>
            </a:r>
          </a:p>
        </p:txBody>
      </p:sp>
      <p:sp>
        <p:nvSpPr>
          <p:cNvPr id="4" name="Text Placeholder 3"/>
          <p:cNvSpPr>
            <a:spLocks noGrp="1"/>
          </p:cNvSpPr>
          <p:nvPr>
            <p:ph type="body" sz="half" idx="2"/>
          </p:nvPr>
        </p:nvSpPr>
        <p:spPr/>
        <p:txBody>
          <a:bodyPr/>
          <a:lstStyle/>
          <a:p>
            <a:r>
              <a:rPr lang="en-US" dirty="0"/>
              <a:t>On the website, you can:</a:t>
            </a:r>
          </a:p>
          <a:p>
            <a:pPr marL="285750" indent="-285750">
              <a:buFont typeface="Arial" panose="020B0604020202020204" pitchFamily="34" charset="0"/>
              <a:buChar char="•"/>
            </a:pPr>
            <a:r>
              <a:rPr lang="en-US" dirty="0"/>
              <a:t>Access your study’s kit request module and sample submission form</a:t>
            </a:r>
          </a:p>
          <a:p>
            <a:pPr marL="285750" indent="-285750">
              <a:buFont typeface="Arial" panose="020B0604020202020204" pitchFamily="34" charset="0"/>
              <a:buChar char="•"/>
            </a:pPr>
            <a:r>
              <a:rPr lang="en-US" dirty="0"/>
              <a:t>Download the most recent version of the Manual of Procedures</a:t>
            </a:r>
          </a:p>
          <a:p>
            <a:pPr marL="285750" indent="-285750">
              <a:buFont typeface="Arial" panose="020B0604020202020204" pitchFamily="34" charset="0"/>
              <a:buChar char="•"/>
            </a:pPr>
            <a:r>
              <a:rPr lang="en-US" dirty="0"/>
              <a:t>View a recording of this training</a:t>
            </a:r>
          </a:p>
          <a:p>
            <a:pPr marL="285750" indent="-285750">
              <a:buFont typeface="Arial" panose="020B0604020202020204" pitchFamily="34" charset="0"/>
              <a:buChar char="•"/>
            </a:pPr>
            <a:r>
              <a:rPr lang="en-US" dirty="0"/>
              <a:t>Find information about holiday closures</a:t>
            </a:r>
          </a:p>
          <a:p>
            <a:pPr marL="285750" indent="-285750">
              <a:buFont typeface="Arial" panose="020B0604020202020204" pitchFamily="34" charset="0"/>
              <a:buChar char="•"/>
            </a:pPr>
            <a:r>
              <a:rPr lang="en-US" dirty="0"/>
              <a:t>Access shipping resources</a:t>
            </a:r>
          </a:p>
        </p:txBody>
      </p:sp>
      <p:pic>
        <p:nvPicPr>
          <p:cNvPr id="8" name="Content Placeholder 7">
            <a:extLst>
              <a:ext uri="{FF2B5EF4-FFF2-40B4-BE49-F238E27FC236}">
                <a16:creationId xmlns:a16="http://schemas.microsoft.com/office/drawing/2014/main" id="{B10E069F-2C1F-A005-E2E6-DD578D82F3BB}"/>
              </a:ext>
            </a:extLst>
          </p:cNvPr>
          <p:cNvPicPr>
            <a:picLocks noGrp="1" noChangeAspect="1"/>
          </p:cNvPicPr>
          <p:nvPr>
            <p:ph idx="1"/>
          </p:nvPr>
        </p:nvPicPr>
        <p:blipFill rotWithShape="1">
          <a:blip r:embed="rId3"/>
          <a:srcRect l="41000" t="7478" r="7059" b="7143"/>
          <a:stretch/>
        </p:blipFill>
        <p:spPr>
          <a:xfrm>
            <a:off x="4680155" y="242591"/>
            <a:ext cx="6892413" cy="6372818"/>
          </a:xfrm>
          <a:prstGeom prst="rect">
            <a:avLst/>
          </a:prstGeom>
        </p:spPr>
      </p:pic>
    </p:spTree>
    <p:extLst>
      <p:ext uri="{BB962C8B-B14F-4D97-AF65-F5344CB8AC3E}">
        <p14:creationId xmlns:p14="http://schemas.microsoft.com/office/powerpoint/2010/main" val="245030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sz="half" idx="1"/>
          </p:nvPr>
        </p:nvSpPr>
        <p:spPr/>
        <p:txBody>
          <a:bodyPr>
            <a:normAutofit/>
          </a:bodyPr>
          <a:lstStyle/>
          <a:p>
            <a:pPr marL="0" lvl="1" indent="0" algn="ctr">
              <a:lnSpc>
                <a:spcPct val="100000"/>
              </a:lnSpc>
              <a:buNone/>
            </a:pPr>
            <a:r>
              <a:rPr lang="en-US" sz="2400" u="sng" dirty="0"/>
              <a:t>Indiana University</a:t>
            </a:r>
          </a:p>
          <a:p>
            <a:pPr marL="0" lvl="1" indent="0" algn="ctr">
              <a:lnSpc>
                <a:spcPct val="100000"/>
              </a:lnSpc>
              <a:buNone/>
            </a:pPr>
            <a:r>
              <a:rPr lang="en-US" sz="2000" dirty="0"/>
              <a:t>General Questions/Shipment Notifications:</a:t>
            </a:r>
          </a:p>
          <a:p>
            <a:pPr marL="0" lvl="1" indent="0" algn="ctr">
              <a:lnSpc>
                <a:spcPct val="100000"/>
              </a:lnSpc>
              <a:buNone/>
            </a:pPr>
            <a:r>
              <a:rPr lang="en-US" sz="2000" dirty="0">
                <a:hlinkClick r:id="rId2"/>
              </a:rPr>
              <a:t>biosend@iu.edu</a:t>
            </a:r>
            <a:endParaRPr lang="en-US" sz="2000" dirty="0"/>
          </a:p>
          <a:p>
            <a:pPr marL="0" lvl="1" indent="0" algn="ctr">
              <a:lnSpc>
                <a:spcPct val="100000"/>
              </a:lnSpc>
              <a:buNone/>
            </a:pPr>
            <a:r>
              <a:rPr lang="en-US" sz="2000" dirty="0"/>
              <a:t>317-278-6158</a:t>
            </a:r>
          </a:p>
          <a:p>
            <a:pPr marL="0" lvl="1" indent="0" algn="ctr">
              <a:lnSpc>
                <a:spcPct val="100000"/>
              </a:lnSpc>
              <a:buNone/>
            </a:pPr>
            <a:endParaRPr lang="en-US" sz="2000" dirty="0"/>
          </a:p>
          <a:p>
            <a:pPr marL="0" lvl="1" indent="0" algn="ctr">
              <a:lnSpc>
                <a:spcPct val="100000"/>
              </a:lnSpc>
              <a:buNone/>
            </a:pPr>
            <a:endParaRPr lang="en-US" sz="2000" dirty="0"/>
          </a:p>
        </p:txBody>
      </p:sp>
      <p:sp>
        <p:nvSpPr>
          <p:cNvPr id="5" name="Content Placeholder 4"/>
          <p:cNvSpPr>
            <a:spLocks noGrp="1"/>
          </p:cNvSpPr>
          <p:nvPr>
            <p:ph sz="half" idx="2"/>
          </p:nvPr>
        </p:nvSpPr>
        <p:spPr/>
        <p:txBody>
          <a:bodyPr/>
          <a:lstStyle/>
          <a:p>
            <a:pPr marL="0" indent="0" algn="ctr">
              <a:lnSpc>
                <a:spcPct val="100000"/>
              </a:lnSpc>
              <a:spcBef>
                <a:spcPts val="600"/>
              </a:spcBef>
              <a:buNone/>
            </a:pPr>
            <a:endParaRPr lang="en-US" dirty="0"/>
          </a:p>
          <a:p>
            <a:pPr marL="0" indent="0" algn="ctr">
              <a:lnSpc>
                <a:spcPct val="100000"/>
              </a:lnSpc>
              <a:spcBef>
                <a:spcPts val="600"/>
              </a:spcBef>
              <a:buNone/>
            </a:pPr>
            <a:r>
              <a:rPr lang="en-US" dirty="0"/>
              <a:t>Request kits:</a:t>
            </a:r>
          </a:p>
          <a:p>
            <a:pPr algn="ctr">
              <a:lnSpc>
                <a:spcPct val="100000"/>
              </a:lnSpc>
              <a:spcBef>
                <a:spcPts val="600"/>
              </a:spcBef>
            </a:pPr>
            <a:r>
              <a:rPr lang="en-US" dirty="0">
                <a:hlinkClick r:id="rId3"/>
              </a:rPr>
              <a:t>https://redcap.link/dxcteIIkits</a:t>
            </a:r>
            <a:endParaRPr lang="en-US" dirty="0"/>
          </a:p>
          <a:p>
            <a:pPr algn="ctr">
              <a:lnSpc>
                <a:spcPct val="100000"/>
              </a:lnSpc>
              <a:spcBef>
                <a:spcPts val="600"/>
              </a:spcBef>
            </a:pPr>
            <a:endParaRPr lang="en-US" dirty="0"/>
          </a:p>
          <a:p>
            <a:pPr algn="ctr">
              <a:lnSpc>
                <a:spcPct val="100000"/>
              </a:lnSpc>
              <a:spcBef>
                <a:spcPts val="600"/>
              </a:spcBef>
            </a:pPr>
            <a:endParaRPr lang="en-US" dirty="0"/>
          </a:p>
          <a:p>
            <a:pPr algn="ctr">
              <a:lnSpc>
                <a:spcPct val="100000"/>
              </a:lnSpc>
              <a:spcBef>
                <a:spcPts val="600"/>
              </a:spcBef>
            </a:pPr>
            <a:endParaRPr lang="en-US" dirty="0"/>
          </a:p>
          <a:p>
            <a:pPr algn="ctr">
              <a:lnSpc>
                <a:spcPct val="100000"/>
              </a:lnSpc>
              <a:spcBef>
                <a:spcPts val="600"/>
              </a:spcBef>
            </a:pPr>
            <a:endParaRPr lang="en-US" dirty="0"/>
          </a:p>
          <a:p>
            <a:pPr>
              <a:lnSpc>
                <a:spcPct val="100000"/>
              </a:lnSpc>
              <a:spcBef>
                <a:spcPts val="600"/>
              </a:spcBef>
            </a:pPr>
            <a:endParaRPr lang="en-US" dirty="0"/>
          </a:p>
          <a:p>
            <a:pPr>
              <a:lnSpc>
                <a:spcPct val="100000"/>
              </a:lnSpc>
              <a:spcBef>
                <a:spcPts val="600"/>
              </a:spcBef>
            </a:pPr>
            <a:endParaRPr lang="en-US" dirty="0"/>
          </a:p>
          <a:p>
            <a:pPr>
              <a:lnSpc>
                <a:spcPct val="100000"/>
              </a:lnSpc>
              <a:spcBef>
                <a:spcPts val="600"/>
              </a:spcBef>
            </a:pPr>
            <a:endParaRPr lang="en-US" dirty="0"/>
          </a:p>
        </p:txBody>
      </p:sp>
    </p:spTree>
    <p:extLst>
      <p:ext uri="{BB962C8B-B14F-4D97-AF65-F5344CB8AC3E}">
        <p14:creationId xmlns:p14="http://schemas.microsoft.com/office/powerpoint/2010/main" val="76873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Standardization and Quality</a:t>
            </a:r>
          </a:p>
        </p:txBody>
      </p:sp>
      <p:sp>
        <p:nvSpPr>
          <p:cNvPr id="3" name="Content Placeholder 2"/>
          <p:cNvSpPr>
            <a:spLocks noGrp="1"/>
          </p:cNvSpPr>
          <p:nvPr>
            <p:ph idx="1"/>
          </p:nvPr>
        </p:nvSpPr>
        <p:spPr/>
        <p:txBody>
          <a:bodyPr>
            <a:normAutofit/>
          </a:bodyPr>
          <a:lstStyle/>
          <a:p>
            <a:r>
              <a:rPr lang="en-US" dirty="0">
                <a:solidFill>
                  <a:schemeClr val="accent1">
                    <a:lumMod val="75000"/>
                    <a:lumOff val="25000"/>
                  </a:schemeClr>
                </a:solidFill>
              </a:rPr>
              <a:t>Most biomarkers are sensitive to </a:t>
            </a:r>
            <a:r>
              <a:rPr lang="en-US" b="1" i="1" dirty="0">
                <a:solidFill>
                  <a:schemeClr val="accent1">
                    <a:lumMod val="75000"/>
                    <a:lumOff val="25000"/>
                  </a:schemeClr>
                </a:solidFill>
              </a:rPr>
              <a:t>time</a:t>
            </a:r>
            <a:r>
              <a:rPr lang="en-US" dirty="0">
                <a:solidFill>
                  <a:schemeClr val="accent1">
                    <a:lumMod val="75000"/>
                    <a:lumOff val="25000"/>
                  </a:schemeClr>
                </a:solidFill>
              </a:rPr>
              <a:t> and </a:t>
            </a:r>
            <a:r>
              <a:rPr lang="en-US" b="1" i="1" dirty="0">
                <a:solidFill>
                  <a:schemeClr val="accent1">
                    <a:lumMod val="75000"/>
                    <a:lumOff val="25000"/>
                  </a:schemeClr>
                </a:solidFill>
              </a:rPr>
              <a:t>temperature</a:t>
            </a:r>
          </a:p>
          <a:p>
            <a:pPr lvl="1">
              <a:spcBef>
                <a:spcPts val="1200"/>
              </a:spcBef>
              <a:spcAft>
                <a:spcPts val="600"/>
              </a:spcAft>
            </a:pPr>
            <a:r>
              <a:rPr lang="en-US" dirty="0"/>
              <a:t>Standardization of processing across sites is key</a:t>
            </a:r>
          </a:p>
          <a:p>
            <a:pPr lvl="1">
              <a:spcBef>
                <a:spcPts val="1200"/>
              </a:spcBef>
              <a:spcAft>
                <a:spcPts val="600"/>
              </a:spcAft>
            </a:pPr>
            <a:r>
              <a:rPr lang="en-US" dirty="0"/>
              <a:t>Specimens must be processed within 2 hours of collection</a:t>
            </a:r>
          </a:p>
          <a:p>
            <a:pPr lvl="1">
              <a:spcBef>
                <a:spcPts val="1200"/>
              </a:spcBef>
              <a:spcAft>
                <a:spcPts val="600"/>
              </a:spcAft>
            </a:pPr>
            <a:r>
              <a:rPr lang="en-US" dirty="0"/>
              <a:t>Reference the </a:t>
            </a:r>
            <a:r>
              <a:rPr lang="en-US" i="1" dirty="0" err="1"/>
              <a:t>BioSEND</a:t>
            </a:r>
            <a:r>
              <a:rPr lang="en-US" i="1" dirty="0"/>
              <a:t> Biomarker Specimen Collection, Processing, and Shipment Manual </a:t>
            </a:r>
            <a:r>
              <a:rPr lang="en-US" dirty="0"/>
              <a:t>as needed</a:t>
            </a:r>
          </a:p>
          <a:p>
            <a:pPr lvl="1">
              <a:spcBef>
                <a:spcPts val="1200"/>
              </a:spcBef>
              <a:spcAft>
                <a:spcPts val="600"/>
              </a:spcAft>
            </a:pPr>
            <a:r>
              <a:rPr lang="en-US" dirty="0"/>
              <a:t>Do not replace or supplement any kit components without first receiving approval from </a:t>
            </a:r>
            <a:r>
              <a:rPr lang="en-US" dirty="0" err="1"/>
              <a:t>BioSEND</a:t>
            </a:r>
            <a:r>
              <a:rPr lang="en-US" dirty="0"/>
              <a:t>/NINDS</a:t>
            </a:r>
          </a:p>
          <a:p>
            <a:pPr marL="201168" lvl="1" indent="0">
              <a:buNone/>
            </a:pPr>
            <a:endParaRPr lang="en-US" dirty="0"/>
          </a:p>
          <a:p>
            <a:pPr marL="201168" lvl="1" indent="0">
              <a:buNone/>
            </a:pPr>
            <a:endParaRPr lang="en-US" dirty="0"/>
          </a:p>
          <a:p>
            <a:pPr marL="201168" lvl="1" indent="0">
              <a:buNone/>
            </a:pPr>
            <a:r>
              <a:rPr lang="en-US" sz="2000" dirty="0"/>
              <a:t>Questions? Email </a:t>
            </a:r>
            <a:r>
              <a:rPr lang="en-US" sz="2000" dirty="0">
                <a:hlinkClick r:id="rId2"/>
              </a:rPr>
              <a:t>biosend@iu.edu</a:t>
            </a:r>
            <a:r>
              <a:rPr lang="en-US" sz="2000" dirty="0"/>
              <a:t> </a:t>
            </a:r>
          </a:p>
          <a:p>
            <a:pPr marL="201168" lvl="1" indent="0">
              <a:buNone/>
            </a:pPr>
            <a:endParaRPr lang="en-US" dirty="0"/>
          </a:p>
        </p:txBody>
      </p:sp>
    </p:spTree>
    <p:extLst>
      <p:ext uri="{BB962C8B-B14F-4D97-AF65-F5344CB8AC3E}">
        <p14:creationId xmlns:p14="http://schemas.microsoft.com/office/powerpoint/2010/main" val="403306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Consumables and Equipment</a:t>
            </a:r>
          </a:p>
        </p:txBody>
      </p:sp>
      <p:sp>
        <p:nvSpPr>
          <p:cNvPr id="3" name="Content Placeholder 2"/>
          <p:cNvSpPr>
            <a:spLocks noGrp="1"/>
          </p:cNvSpPr>
          <p:nvPr>
            <p:ph sz="half" idx="1"/>
          </p:nvPr>
        </p:nvSpPr>
        <p:spPr>
          <a:xfrm>
            <a:off x="1206062" y="2420011"/>
            <a:ext cx="4828976" cy="3583094"/>
          </a:xfrm>
        </p:spPr>
        <p:txBody>
          <a:bodyPr/>
          <a:lstStyle/>
          <a:p>
            <a:pPr marL="228600" indent="-228600">
              <a:buFont typeface="Arial" panose="020B0604020202020204" pitchFamily="34" charset="0"/>
              <a:buChar char="•"/>
            </a:pPr>
            <a:r>
              <a:rPr lang="en-US" dirty="0"/>
              <a:t>Gloves</a:t>
            </a:r>
          </a:p>
          <a:p>
            <a:pPr marL="228600" indent="-228600">
              <a:buFont typeface="Arial" panose="020B0604020202020204" pitchFamily="34" charset="0"/>
              <a:buChar char="•"/>
            </a:pPr>
            <a:r>
              <a:rPr lang="en-US" dirty="0"/>
              <a:t>Alcohol wipes</a:t>
            </a:r>
          </a:p>
          <a:p>
            <a:pPr marL="228600" indent="-228600">
              <a:buFont typeface="Arial" panose="020B0604020202020204" pitchFamily="34" charset="0"/>
              <a:buChar char="•"/>
            </a:pPr>
            <a:r>
              <a:rPr lang="en-US" dirty="0"/>
              <a:t>Butterfly needles</a:t>
            </a:r>
          </a:p>
          <a:p>
            <a:pPr marL="228600" indent="-228600">
              <a:buFont typeface="Arial" panose="020B0604020202020204" pitchFamily="34" charset="0"/>
              <a:buChar char="•"/>
            </a:pPr>
            <a:r>
              <a:rPr lang="en-US" dirty="0"/>
              <a:t>Tourniquet</a:t>
            </a:r>
          </a:p>
          <a:p>
            <a:pPr marL="228600" indent="-228600">
              <a:buFont typeface="Arial" panose="020B0604020202020204" pitchFamily="34" charset="0"/>
              <a:buChar char="•"/>
            </a:pPr>
            <a:r>
              <a:rPr lang="en-US" dirty="0"/>
              <a:t>Gauze pads</a:t>
            </a:r>
          </a:p>
          <a:p>
            <a:pPr marL="228600" indent="-228600">
              <a:buFont typeface="Arial" panose="020B0604020202020204" pitchFamily="34" charset="0"/>
              <a:buChar char="•"/>
            </a:pPr>
            <a:r>
              <a:rPr lang="en-US" dirty="0"/>
              <a:t>Bandages</a:t>
            </a:r>
          </a:p>
          <a:p>
            <a:pPr marL="228600" indent="-228600">
              <a:buFont typeface="Arial" panose="020B0604020202020204" pitchFamily="34" charset="0"/>
              <a:buChar char="•"/>
            </a:pPr>
            <a:r>
              <a:rPr lang="en-US" dirty="0"/>
              <a:t>Microcentrifuge tube rack</a:t>
            </a:r>
          </a:p>
          <a:p>
            <a:pPr marL="228600" indent="-228600">
              <a:buFont typeface="Arial" panose="020B0604020202020204" pitchFamily="34" charset="0"/>
              <a:buChar char="•"/>
            </a:pPr>
            <a:r>
              <a:rPr lang="en-US" dirty="0"/>
              <a:t>Sharps bin and lid</a:t>
            </a:r>
          </a:p>
          <a:p>
            <a:endParaRPr lang="en-US" dirty="0"/>
          </a:p>
        </p:txBody>
      </p:sp>
      <p:sp>
        <p:nvSpPr>
          <p:cNvPr id="4" name="Content Placeholder 3"/>
          <p:cNvSpPr>
            <a:spLocks noGrp="1"/>
          </p:cNvSpPr>
          <p:nvPr>
            <p:ph sz="half" idx="2"/>
          </p:nvPr>
        </p:nvSpPr>
        <p:spPr>
          <a:xfrm>
            <a:off x="6217920" y="2420010"/>
            <a:ext cx="4937760" cy="3583095"/>
          </a:xfrm>
        </p:spPr>
        <p:txBody>
          <a:bodyPr/>
          <a:lstStyle/>
          <a:p>
            <a:pPr marL="228600" indent="-228600">
              <a:buFont typeface="Arial" panose="020B0604020202020204" pitchFamily="34" charset="0"/>
              <a:buChar char="•"/>
            </a:pPr>
            <a:r>
              <a:rPr lang="en-US" dirty="0"/>
              <a:t>Crushed ice</a:t>
            </a:r>
          </a:p>
          <a:p>
            <a:pPr marL="228600" indent="-228600">
              <a:buFont typeface="Arial" panose="020B0604020202020204" pitchFamily="34" charset="0"/>
              <a:buChar char="•"/>
            </a:pPr>
            <a:r>
              <a:rPr lang="en-US" dirty="0"/>
              <a:t>Pipettes and pipette tips</a:t>
            </a:r>
          </a:p>
          <a:p>
            <a:pPr marL="228600" indent="-228600">
              <a:buFont typeface="Arial" panose="020B0604020202020204" pitchFamily="34" charset="0"/>
              <a:buChar char="•"/>
            </a:pPr>
            <a:r>
              <a:rPr lang="en-US" dirty="0"/>
              <a:t>Centrifuge capable of maintaining 4°C</a:t>
            </a:r>
          </a:p>
          <a:p>
            <a:pPr marL="228600" indent="-228600">
              <a:buFont typeface="Arial" panose="020B0604020202020204" pitchFamily="34" charset="0"/>
              <a:buChar char="•"/>
            </a:pPr>
            <a:r>
              <a:rPr lang="en-US" dirty="0"/>
              <a:t>-80°C Freezer</a:t>
            </a:r>
          </a:p>
          <a:p>
            <a:pPr marL="228600" indent="-228600">
              <a:buFont typeface="Arial" panose="020B0604020202020204" pitchFamily="34" charset="0"/>
              <a:buChar char="•"/>
            </a:pPr>
            <a:r>
              <a:rPr lang="en-US" dirty="0"/>
              <a:t>Dry ice</a:t>
            </a:r>
          </a:p>
          <a:p>
            <a:pPr marL="0" indent="0">
              <a:buNone/>
            </a:pPr>
            <a:endParaRPr lang="en-US" dirty="0"/>
          </a:p>
        </p:txBody>
      </p:sp>
      <p:sp>
        <p:nvSpPr>
          <p:cNvPr id="7" name="Content Placeholder 2"/>
          <p:cNvSpPr txBox="1">
            <a:spLocks/>
          </p:cNvSpPr>
          <p:nvPr/>
        </p:nvSpPr>
        <p:spPr>
          <a:xfrm>
            <a:off x="1206062" y="1868214"/>
            <a:ext cx="9949618" cy="41778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200" i="1" dirty="0"/>
              <a:t>Sites will need to supply the following items:</a:t>
            </a:r>
          </a:p>
          <a:p>
            <a:pPr marL="228600" indent="-228600">
              <a:buFont typeface="Arial" panose="020B0604020202020204" pitchFamily="34" charset="0"/>
              <a:buChar char="•"/>
            </a:pPr>
            <a:endParaRPr lang="en-US" sz="2200" i="1" dirty="0"/>
          </a:p>
          <a:p>
            <a:endParaRPr lang="en-US" sz="2200" i="1" dirty="0"/>
          </a:p>
        </p:txBody>
      </p:sp>
    </p:spTree>
    <p:extLst>
      <p:ext uri="{BB962C8B-B14F-4D97-AF65-F5344CB8AC3E}">
        <p14:creationId xmlns:p14="http://schemas.microsoft.com/office/powerpoint/2010/main" val="5466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p>
        </p:txBody>
      </p:sp>
      <p:sp>
        <p:nvSpPr>
          <p:cNvPr id="3" name="Text Placeholder 2"/>
          <p:cNvSpPr>
            <a:spLocks noGrp="1"/>
          </p:cNvSpPr>
          <p:nvPr>
            <p:ph type="body" idx="1"/>
          </p:nvPr>
        </p:nvSpPr>
        <p:spPr/>
        <p:txBody>
          <a:bodyPr/>
          <a:lstStyle/>
          <a:p>
            <a:r>
              <a:rPr lang="en-US" dirty="0"/>
              <a:t>Maintaining specimen uniformity and quality</a:t>
            </a:r>
          </a:p>
        </p:txBody>
      </p:sp>
    </p:spTree>
    <p:extLst>
      <p:ext uri="{BB962C8B-B14F-4D97-AF65-F5344CB8AC3E}">
        <p14:creationId xmlns:p14="http://schemas.microsoft.com/office/powerpoint/2010/main" val="217257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2096532-61C4-E154-90EE-CAFA8965A343}"/>
              </a:ext>
            </a:extLst>
          </p:cNvPr>
          <p:cNvSpPr txBox="1">
            <a:spLocks noGrp="1"/>
          </p:cNvSpPr>
          <p:nvPr>
            <p:ph type="title"/>
          </p:nvPr>
        </p:nvSpPr>
        <p:spPr>
          <a:xfrm>
            <a:off x="1176019" y="921438"/>
            <a:ext cx="8157762" cy="750847"/>
          </a:xfrm>
          <a:prstGeom prst="rect">
            <a:avLst/>
          </a:prstGeom>
        </p:spPr>
        <p:txBody>
          <a:bodyPr vert="horz" wrap="square" lIns="0" tIns="12065" rIns="0" bIns="0" rtlCol="0">
            <a:spAutoFit/>
          </a:bodyPr>
          <a:lstStyle/>
          <a:p>
            <a:pPr marL="12700">
              <a:lnSpc>
                <a:spcPct val="100000"/>
              </a:lnSpc>
              <a:spcBef>
                <a:spcPts val="95"/>
              </a:spcBef>
            </a:pPr>
            <a:r>
              <a:rPr spc="-55" dirty="0"/>
              <a:t>B</a:t>
            </a:r>
            <a:r>
              <a:rPr spc="-45" dirty="0"/>
              <a:t>i</a:t>
            </a:r>
            <a:r>
              <a:rPr spc="-50" dirty="0"/>
              <a:t>os</a:t>
            </a:r>
            <a:r>
              <a:rPr spc="-55" dirty="0"/>
              <a:t>p</a:t>
            </a:r>
            <a:r>
              <a:rPr spc="-50" dirty="0"/>
              <a:t>ec</a:t>
            </a:r>
            <a:r>
              <a:rPr spc="-45" dirty="0"/>
              <a:t>i</a:t>
            </a:r>
            <a:r>
              <a:rPr spc="-60" dirty="0"/>
              <a:t>m</a:t>
            </a:r>
            <a:r>
              <a:rPr spc="-50" dirty="0"/>
              <a:t>e</a:t>
            </a:r>
            <a:r>
              <a:rPr spc="-5" dirty="0"/>
              <a:t>n</a:t>
            </a:r>
            <a:r>
              <a:rPr spc="-170" dirty="0"/>
              <a:t> </a:t>
            </a:r>
            <a:r>
              <a:rPr spc="-60" dirty="0"/>
              <a:t>C</a:t>
            </a:r>
            <a:r>
              <a:rPr spc="-55" dirty="0"/>
              <a:t>o</a:t>
            </a:r>
            <a:r>
              <a:rPr spc="-50" dirty="0"/>
              <a:t>lle</a:t>
            </a:r>
            <a:r>
              <a:rPr spc="-55" dirty="0"/>
              <a:t>c</a:t>
            </a:r>
            <a:r>
              <a:rPr spc="-60" dirty="0"/>
              <a:t>t</a:t>
            </a:r>
            <a:r>
              <a:rPr spc="-50" dirty="0"/>
              <a:t>i</a:t>
            </a:r>
            <a:r>
              <a:rPr spc="-55" dirty="0"/>
              <a:t>o</a:t>
            </a:r>
            <a:r>
              <a:rPr spc="-5" dirty="0"/>
              <a:t>n</a:t>
            </a:r>
            <a:r>
              <a:rPr spc="-130" dirty="0"/>
              <a:t> </a:t>
            </a:r>
            <a:r>
              <a:rPr spc="-95" dirty="0"/>
              <a:t>P</a:t>
            </a:r>
            <a:r>
              <a:rPr spc="-125" dirty="0"/>
              <a:t>r</a:t>
            </a:r>
            <a:r>
              <a:rPr spc="-55" dirty="0"/>
              <a:t>o</a:t>
            </a:r>
            <a:r>
              <a:rPr spc="-100" dirty="0"/>
              <a:t>t</a:t>
            </a:r>
            <a:r>
              <a:rPr spc="-55" dirty="0"/>
              <a:t>o</a:t>
            </a:r>
            <a:r>
              <a:rPr spc="-90" dirty="0"/>
              <a:t>c</a:t>
            </a:r>
            <a:r>
              <a:rPr spc="-55" dirty="0"/>
              <a:t>o</a:t>
            </a:r>
            <a:r>
              <a:rPr spc="-5" dirty="0"/>
              <a:t>l</a:t>
            </a:r>
            <a:endParaRPr dirty="0"/>
          </a:p>
        </p:txBody>
      </p:sp>
      <p:graphicFrame>
        <p:nvGraphicFramePr>
          <p:cNvPr id="2" name="Table 1">
            <a:extLst>
              <a:ext uri="{FF2B5EF4-FFF2-40B4-BE49-F238E27FC236}">
                <a16:creationId xmlns:a16="http://schemas.microsoft.com/office/drawing/2014/main" id="{591861A9-645A-A37B-7089-B1421DA7C930}"/>
              </a:ext>
            </a:extLst>
          </p:cNvPr>
          <p:cNvGraphicFramePr>
            <a:graphicFrameLocks noGrp="1"/>
          </p:cNvGraphicFramePr>
          <p:nvPr>
            <p:extLst>
              <p:ext uri="{D42A27DB-BD31-4B8C-83A1-F6EECF244321}">
                <p14:modId xmlns:p14="http://schemas.microsoft.com/office/powerpoint/2010/main" val="4228906249"/>
              </p:ext>
            </p:extLst>
          </p:nvPr>
        </p:nvGraphicFramePr>
        <p:xfrm>
          <a:off x="1198190" y="2099379"/>
          <a:ext cx="9795619" cy="2659241"/>
        </p:xfrm>
        <a:graphic>
          <a:graphicData uri="http://schemas.openxmlformats.org/drawingml/2006/table">
            <a:tbl>
              <a:tblPr firstRow="1" firstCol="1" bandRow="1">
                <a:tableStyleId>{5C22544A-7EE6-4342-B048-85BDC9FD1C3A}</a:tableStyleId>
              </a:tblPr>
              <a:tblGrid>
                <a:gridCol w="2328342">
                  <a:extLst>
                    <a:ext uri="{9D8B030D-6E8A-4147-A177-3AD203B41FA5}">
                      <a16:colId xmlns:a16="http://schemas.microsoft.com/office/drawing/2014/main" val="2751443615"/>
                    </a:ext>
                  </a:extLst>
                </a:gridCol>
                <a:gridCol w="1271382">
                  <a:extLst>
                    <a:ext uri="{9D8B030D-6E8A-4147-A177-3AD203B41FA5}">
                      <a16:colId xmlns:a16="http://schemas.microsoft.com/office/drawing/2014/main" val="335818055"/>
                    </a:ext>
                  </a:extLst>
                </a:gridCol>
                <a:gridCol w="1217976">
                  <a:extLst>
                    <a:ext uri="{9D8B030D-6E8A-4147-A177-3AD203B41FA5}">
                      <a16:colId xmlns:a16="http://schemas.microsoft.com/office/drawing/2014/main" val="3845646039"/>
                    </a:ext>
                  </a:extLst>
                </a:gridCol>
                <a:gridCol w="1005946">
                  <a:extLst>
                    <a:ext uri="{9D8B030D-6E8A-4147-A177-3AD203B41FA5}">
                      <a16:colId xmlns:a16="http://schemas.microsoft.com/office/drawing/2014/main" val="1820839616"/>
                    </a:ext>
                  </a:extLst>
                </a:gridCol>
                <a:gridCol w="1323991">
                  <a:extLst>
                    <a:ext uri="{9D8B030D-6E8A-4147-A177-3AD203B41FA5}">
                      <a16:colId xmlns:a16="http://schemas.microsoft.com/office/drawing/2014/main" val="2214977975"/>
                    </a:ext>
                  </a:extLst>
                </a:gridCol>
                <a:gridCol w="1323991">
                  <a:extLst>
                    <a:ext uri="{9D8B030D-6E8A-4147-A177-3AD203B41FA5}">
                      <a16:colId xmlns:a16="http://schemas.microsoft.com/office/drawing/2014/main" val="4024561140"/>
                    </a:ext>
                  </a:extLst>
                </a:gridCol>
                <a:gridCol w="1323991">
                  <a:extLst>
                    <a:ext uri="{9D8B030D-6E8A-4147-A177-3AD203B41FA5}">
                      <a16:colId xmlns:a16="http://schemas.microsoft.com/office/drawing/2014/main" val="1793015"/>
                    </a:ext>
                  </a:extLst>
                </a:gridCol>
              </a:tblGrid>
              <a:tr h="967071">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Collection Tube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Drawn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Specimen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Aliquot Volume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endParaRPr lang="en-US" sz="1500" dirty="0">
                        <a:effectLst/>
                      </a:endParaRPr>
                    </a:p>
                    <a:p>
                      <a:pPr marL="0" marR="0" algn="ctr">
                        <a:lnSpc>
                          <a:spcPct val="115000"/>
                        </a:lnSpc>
                        <a:spcBef>
                          <a:spcPts val="0"/>
                        </a:spcBef>
                        <a:spcAft>
                          <a:spcPts val="0"/>
                        </a:spcAft>
                      </a:pPr>
                      <a:r>
                        <a:rPr lang="en-US" sz="1500" dirty="0">
                          <a:effectLst/>
                        </a:rPr>
                        <a:t>Total Number of Aliquots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Cryovial Cap Color</a:t>
                      </a: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Shipping Temperature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extLst>
                  <a:ext uri="{0D108BD9-81ED-4DB2-BD59-A6C34878D82A}">
                    <a16:rowId xmlns:a16="http://schemas.microsoft.com/office/drawing/2014/main" val="1840785818"/>
                  </a:ext>
                </a:extLst>
              </a:tr>
              <a:tr h="846085">
                <a:tc rowSpan="2">
                  <a:txBody>
                    <a:bodyPr/>
                    <a:lstStyle/>
                    <a:p>
                      <a:pPr marL="0" marR="0" algn="just">
                        <a:lnSpc>
                          <a:spcPct val="115000"/>
                        </a:lnSpc>
                        <a:spcBef>
                          <a:spcPts val="0"/>
                        </a:spcBef>
                        <a:spcAft>
                          <a:spcPts val="0"/>
                        </a:spcAft>
                      </a:pPr>
                      <a:r>
                        <a:rPr lang="en-US" sz="1500" dirty="0">
                          <a:effectLst/>
                        </a:rPr>
                        <a:t> </a:t>
                      </a:r>
                      <a:endParaRPr lang="en-US" sz="1400" dirty="0">
                        <a:effectLst/>
                      </a:endParaRPr>
                    </a:p>
                    <a:p>
                      <a:pPr marL="0" marR="0" algn="l">
                        <a:lnSpc>
                          <a:spcPct val="115000"/>
                        </a:lnSpc>
                        <a:spcBef>
                          <a:spcPts val="0"/>
                        </a:spcBef>
                        <a:spcAft>
                          <a:spcPts val="0"/>
                        </a:spcAft>
                      </a:pPr>
                      <a:r>
                        <a:rPr lang="en-US" sz="1500" dirty="0">
                          <a:effectLst/>
                        </a:rPr>
                        <a:t> </a:t>
                      </a:r>
                      <a:endParaRPr lang="en-US" sz="1400" dirty="0">
                        <a:effectLst/>
                      </a:endParaRPr>
                    </a:p>
                    <a:p>
                      <a:pPr marL="0" marR="0" algn="l">
                        <a:lnSpc>
                          <a:spcPct val="115000"/>
                        </a:lnSpc>
                        <a:spcBef>
                          <a:spcPts val="0"/>
                        </a:spcBef>
                        <a:spcAft>
                          <a:spcPts val="0"/>
                        </a:spcAft>
                      </a:pPr>
                      <a:r>
                        <a:rPr lang="en-US" sz="1500" dirty="0">
                          <a:effectLst/>
                        </a:rPr>
                        <a:t>4 EDTA (plastic) Blood Collection Tubes, 10ml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6925" marR="116925" marT="58463" marB="58463"/>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BL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Plasma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a:effectLst/>
                        </a:rPr>
                        <a:t> </a:t>
                      </a:r>
                      <a:endParaRPr lang="en-US" sz="1400">
                        <a:effectLst/>
                      </a:endParaRPr>
                    </a:p>
                    <a:p>
                      <a:pPr marL="0" marR="0" algn="ctr">
                        <a:lnSpc>
                          <a:spcPct val="115000"/>
                        </a:lnSpc>
                        <a:spcBef>
                          <a:spcPts val="0"/>
                        </a:spcBef>
                        <a:spcAft>
                          <a:spcPts val="0"/>
                        </a:spcAft>
                      </a:pPr>
                      <a:r>
                        <a:rPr lang="en-US" sz="1500">
                          <a:effectLst/>
                        </a:rPr>
                        <a:t>1.5ml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Purple</a:t>
                      </a:r>
                    </a:p>
                  </a:txBody>
                  <a:tcPr marL="87694" marR="87694" marT="0" marB="0"/>
                </a:tc>
                <a:tc>
                  <a:txBody>
                    <a:bodyPr/>
                    <a:lstStyle/>
                    <a:p>
                      <a:pPr marL="0" marR="0" algn="ctr">
                        <a:lnSpc>
                          <a:spcPct val="115000"/>
                        </a:lnSpc>
                        <a:spcBef>
                          <a:spcPts val="0"/>
                        </a:spcBef>
                        <a:spcAft>
                          <a:spcPts val="0"/>
                        </a:spcAft>
                      </a:pPr>
                      <a:r>
                        <a:rPr lang="en-US" sz="1500">
                          <a:effectLst/>
                        </a:rPr>
                        <a:t> </a:t>
                      </a:r>
                      <a:endParaRPr lang="en-US" sz="1400">
                        <a:effectLst/>
                      </a:endParaRPr>
                    </a:p>
                    <a:p>
                      <a:pPr marL="0" marR="0" algn="ctr">
                        <a:lnSpc>
                          <a:spcPct val="115000"/>
                        </a:lnSpc>
                        <a:spcBef>
                          <a:spcPts val="0"/>
                        </a:spcBef>
                        <a:spcAft>
                          <a:spcPts val="0"/>
                        </a:spcAft>
                      </a:pPr>
                      <a:r>
                        <a:rPr lang="en-US" sz="1500">
                          <a:effectLst/>
                        </a:rPr>
                        <a:t>Frozen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extLst>
                  <a:ext uri="{0D108BD9-81ED-4DB2-BD59-A6C34878D82A}">
                    <a16:rowId xmlns:a16="http://schemas.microsoft.com/office/drawing/2014/main" val="1410226576"/>
                  </a:ext>
                </a:extLst>
              </a:tr>
              <a:tr h="846085">
                <a:tc vMerge="1">
                  <a:txBody>
                    <a:bodyPr/>
                    <a:lstStyle/>
                    <a:p>
                      <a:endParaRPr lang="en-US"/>
                    </a:p>
                  </a:txBody>
                  <a:tcPr/>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BL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Buffy Coat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~750ul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694" marR="87694" marT="0" marB="0"/>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Clear</a:t>
                      </a:r>
                    </a:p>
                  </a:txBody>
                  <a:tcPr marL="87694" marR="87694" marT="0" marB="0"/>
                </a:tc>
                <a:tc>
                  <a:txBody>
                    <a:bodyPr/>
                    <a:lstStyle/>
                    <a:p>
                      <a:pPr marL="0" marR="0" algn="ctr">
                        <a:lnSpc>
                          <a:spcPct val="115000"/>
                        </a:lnSpc>
                        <a:spcBef>
                          <a:spcPts val="0"/>
                        </a:spcBef>
                        <a:spcAft>
                          <a:spcPts val="0"/>
                        </a:spcAft>
                      </a:pPr>
                      <a:r>
                        <a:rPr lang="en-US" sz="1500" dirty="0">
                          <a:effectLst/>
                        </a:rPr>
                        <a:t> </a:t>
                      </a:r>
                      <a:endParaRPr lang="en-US" sz="1400" dirty="0">
                        <a:effectLst/>
                      </a:endParaRPr>
                    </a:p>
                    <a:p>
                      <a:pPr marL="0" marR="0" algn="ctr">
                        <a:lnSpc>
                          <a:spcPct val="115000"/>
                        </a:lnSpc>
                        <a:spcBef>
                          <a:spcPts val="0"/>
                        </a:spcBef>
                        <a:spcAft>
                          <a:spcPts val="0"/>
                        </a:spcAft>
                      </a:pPr>
                      <a:r>
                        <a:rPr lang="en-US" sz="1500" dirty="0">
                          <a:effectLst/>
                        </a:rPr>
                        <a:t>Frozen</a:t>
                      </a:r>
                    </a:p>
                  </a:txBody>
                  <a:tcPr marL="87694" marR="87694" marT="0" marB="0"/>
                </a:tc>
                <a:extLst>
                  <a:ext uri="{0D108BD9-81ED-4DB2-BD59-A6C34878D82A}">
                    <a16:rowId xmlns:a16="http://schemas.microsoft.com/office/drawing/2014/main" val="3114875133"/>
                  </a:ext>
                </a:extLst>
              </a:tr>
            </a:tbl>
          </a:graphicData>
        </a:graphic>
      </p:graphicFrame>
    </p:spTree>
    <p:extLst>
      <p:ext uri="{BB962C8B-B14F-4D97-AF65-F5344CB8AC3E}">
        <p14:creationId xmlns:p14="http://schemas.microsoft.com/office/powerpoint/2010/main" val="423123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 Contents and Ordering</a:t>
            </a:r>
          </a:p>
        </p:txBody>
      </p:sp>
      <p:sp>
        <p:nvSpPr>
          <p:cNvPr id="3" name="Content Placeholder 2"/>
          <p:cNvSpPr>
            <a:spLocks noGrp="1"/>
          </p:cNvSpPr>
          <p:nvPr>
            <p:ph idx="1"/>
          </p:nvPr>
        </p:nvSpPr>
        <p:spPr/>
        <p:txBody>
          <a:bodyPr>
            <a:normAutofit/>
          </a:bodyPr>
          <a:lstStyle/>
          <a:p>
            <a:pPr marL="457200" indent="-228600">
              <a:buFont typeface="Arial" panose="020B0604020202020204" pitchFamily="34" charset="0"/>
              <a:buChar char="•"/>
            </a:pPr>
            <a:r>
              <a:rPr lang="en-US" sz="2400" dirty="0"/>
              <a:t>All sites will be sent a Supplemental Kit with their first kit shipment</a:t>
            </a:r>
          </a:p>
          <a:p>
            <a:pPr marL="640080" lvl="2" indent="-228600">
              <a:buSzPct val="66000"/>
              <a:buFont typeface="Courier New" panose="02070309020205020404" pitchFamily="49" charset="0"/>
              <a:buChar char="o"/>
            </a:pPr>
            <a:r>
              <a:rPr lang="en-US" sz="2000" dirty="0"/>
              <a:t>Contains extra blood collection tubes and processing supplies</a:t>
            </a:r>
          </a:p>
          <a:p>
            <a:pPr marL="640080" lvl="2" indent="-228600">
              <a:buSzPct val="66000"/>
              <a:buFont typeface="Courier New" panose="02070309020205020404" pitchFamily="49" charset="0"/>
              <a:buChar char="o"/>
            </a:pPr>
            <a:r>
              <a:rPr lang="en-US" sz="2000" dirty="0"/>
              <a:t>May be used to replace items in study visit kits</a:t>
            </a:r>
          </a:p>
          <a:p>
            <a:pPr marL="457200" lvl="1" indent="-228600">
              <a:buFont typeface="Courier New" panose="02070309020205020404" pitchFamily="49" charset="0"/>
              <a:buChar char="o"/>
            </a:pPr>
            <a:endParaRPr lang="en-US" sz="2000" dirty="0"/>
          </a:p>
          <a:p>
            <a:pPr marL="457200" indent="-228600">
              <a:buFont typeface="Arial" panose="020B0604020202020204" pitchFamily="34" charset="0"/>
              <a:buChar char="•"/>
            </a:pPr>
            <a:r>
              <a:rPr lang="en-US" sz="2400" dirty="0"/>
              <a:t>Study Visit Kits should be ordered as soon as visits are planned</a:t>
            </a:r>
          </a:p>
          <a:p>
            <a:pPr marL="640080" lvl="2" indent="-228600">
              <a:buSzPct val="66000"/>
              <a:buFont typeface="Courier New" panose="02070309020205020404" pitchFamily="49" charset="0"/>
              <a:buChar char="o"/>
            </a:pPr>
            <a:r>
              <a:rPr lang="en-US" sz="2000" dirty="0"/>
              <a:t>Contains collection, processing, and shipping supplies specific to each visit</a:t>
            </a:r>
          </a:p>
          <a:p>
            <a:pPr marL="640080" lvl="2" indent="-228600">
              <a:buSzPct val="66000"/>
              <a:buFont typeface="Courier New" panose="02070309020205020404" pitchFamily="49" charset="0"/>
              <a:buChar char="o"/>
            </a:pPr>
            <a:r>
              <a:rPr lang="en-US" sz="2000" dirty="0"/>
              <a:t>Includes barcoded labels</a:t>
            </a:r>
          </a:p>
          <a:p>
            <a:pPr marL="640080" lvl="2" indent="-228600">
              <a:buSzPct val="66000"/>
              <a:buFont typeface="Courier New" panose="02070309020205020404" pitchFamily="49" charset="0"/>
              <a:buChar char="o"/>
            </a:pPr>
            <a:r>
              <a:rPr lang="en-US" sz="2000" dirty="0"/>
              <a:t>The supplies/labels in each study visit kit are intended for that visit only</a:t>
            </a:r>
          </a:p>
          <a:p>
            <a:pPr marL="228600" lvl="1" indent="0">
              <a:buNone/>
            </a:pPr>
            <a:endParaRPr lang="en-US" sz="2000" dirty="0"/>
          </a:p>
        </p:txBody>
      </p:sp>
    </p:spTree>
    <p:extLst>
      <p:ext uri="{BB962C8B-B14F-4D97-AF65-F5344CB8AC3E}">
        <p14:creationId xmlns:p14="http://schemas.microsoft.com/office/powerpoint/2010/main" val="117617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Kit Contents and Ordering – REDCap Survey</a:t>
            </a:r>
          </a:p>
        </p:txBody>
      </p:sp>
      <p:sp>
        <p:nvSpPr>
          <p:cNvPr id="3" name="Content Placeholder 2"/>
          <p:cNvSpPr>
            <a:spLocks noGrp="1"/>
          </p:cNvSpPr>
          <p:nvPr>
            <p:ph sz="half" idx="1"/>
          </p:nvPr>
        </p:nvSpPr>
        <p:spPr>
          <a:xfrm>
            <a:off x="1097279" y="1845734"/>
            <a:ext cx="3483514" cy="4023360"/>
          </a:xfrm>
        </p:spPr>
        <p:txBody>
          <a:bodyPr>
            <a:normAutofit/>
          </a:bodyPr>
          <a:lstStyle/>
          <a:p>
            <a:pPr marL="117475" lvl="1" indent="0">
              <a:buNone/>
            </a:pPr>
            <a:r>
              <a:rPr lang="en-US" sz="2000" dirty="0">
                <a:hlinkClick r:id="rId3"/>
              </a:rPr>
              <a:t>https://redcap.link/dxcteIIkits</a:t>
            </a:r>
            <a:endParaRPr lang="en-US" sz="2000" dirty="0"/>
          </a:p>
          <a:p>
            <a:pPr marL="117475" lvl="1" indent="0">
              <a:buNone/>
            </a:pPr>
            <a:endParaRPr lang="en-US" sz="2800" dirty="0"/>
          </a:p>
          <a:p>
            <a:pPr marL="117475" lvl="1" indent="0">
              <a:buNone/>
            </a:pPr>
            <a:r>
              <a:rPr lang="en-US" sz="2000" dirty="0"/>
              <a:t>Order kits online through the Kit Request Module for:</a:t>
            </a:r>
          </a:p>
          <a:p>
            <a:pPr marL="460375" lvl="1" indent="-342900"/>
            <a:r>
              <a:rPr lang="en-US" sz="2000" dirty="0"/>
              <a:t>Blood kits</a:t>
            </a:r>
          </a:p>
          <a:p>
            <a:pPr marL="460375" lvl="1" indent="-342900"/>
            <a:r>
              <a:rPr lang="en-US" sz="2000" dirty="0"/>
              <a:t>Shipping kits</a:t>
            </a:r>
          </a:p>
          <a:p>
            <a:pPr marL="460375" lvl="1" indent="-342900"/>
            <a:r>
              <a:rPr lang="en-US" sz="2000" dirty="0"/>
              <a:t>Extra Supplies</a:t>
            </a:r>
            <a:endParaRPr lang="en-US" sz="1600" dirty="0"/>
          </a:p>
          <a:p>
            <a:pPr marL="460375" lvl="1" indent="-342900"/>
            <a:endParaRPr lang="en-US" sz="2000" dirty="0"/>
          </a:p>
          <a:p>
            <a:pPr marL="117475" lvl="1" indent="0">
              <a:buNone/>
            </a:pPr>
            <a:r>
              <a:rPr lang="en-US" sz="2000" dirty="0"/>
              <a:t>Please provide as much notice as possible when ordering kits and/or supplies.</a:t>
            </a:r>
          </a:p>
        </p:txBody>
      </p:sp>
      <p:pic>
        <p:nvPicPr>
          <p:cNvPr id="10" name="Picture 9">
            <a:extLst>
              <a:ext uri="{FF2B5EF4-FFF2-40B4-BE49-F238E27FC236}">
                <a16:creationId xmlns:a16="http://schemas.microsoft.com/office/drawing/2014/main" id="{F570EF73-F3D3-B625-EEAE-A7DE7CB04DC5}"/>
              </a:ext>
            </a:extLst>
          </p:cNvPr>
          <p:cNvPicPr>
            <a:picLocks noChangeAspect="1"/>
          </p:cNvPicPr>
          <p:nvPr/>
        </p:nvPicPr>
        <p:blipFill rotWithShape="1">
          <a:blip r:embed="rId4"/>
          <a:srcRect l="9000" t="10162" r="60030" b="13740"/>
          <a:stretch/>
        </p:blipFill>
        <p:spPr>
          <a:xfrm>
            <a:off x="5055961" y="2057512"/>
            <a:ext cx="5950293" cy="4112132"/>
          </a:xfrm>
          <a:prstGeom prst="rect">
            <a:avLst/>
          </a:prstGeom>
        </p:spPr>
      </p:pic>
    </p:spTree>
    <p:extLst>
      <p:ext uri="{BB962C8B-B14F-4D97-AF65-F5344CB8AC3E}">
        <p14:creationId xmlns:p14="http://schemas.microsoft.com/office/powerpoint/2010/main" val="46576887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AFCD8C03839E4BB087268455E8197F" ma:contentTypeVersion="7" ma:contentTypeDescription="Create a new document." ma:contentTypeScope="" ma:versionID="21fe0dc10192be4d780ef6849e30fc4f">
  <xsd:schema xmlns:xsd="http://www.w3.org/2001/XMLSchema" xmlns:xs="http://www.w3.org/2001/XMLSchema" xmlns:p="http://schemas.microsoft.com/office/2006/metadata/properties" xmlns:ns2="6fe27f19-47a7-425c-8d19-01d87dc05653" targetNamespace="http://schemas.microsoft.com/office/2006/metadata/properties" ma:root="true" ma:fieldsID="86853e471b4c75d1c48d895dc976ac07" ns2:_="">
    <xsd:import namespace="6fe27f19-47a7-425c-8d19-01d87dc056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27f19-47a7-425c-8d19-01d87dc056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14AF7B-5435-4A79-A5B7-5BD54FD736AB}">
  <ds:schemaRefs>
    <ds:schemaRef ds:uri="http://schemas.microsoft.com/sharepoint/v3/contenttype/forms"/>
  </ds:schemaRefs>
</ds:datastoreItem>
</file>

<file path=customXml/itemProps2.xml><?xml version="1.0" encoding="utf-8"?>
<ds:datastoreItem xmlns:ds="http://schemas.openxmlformats.org/officeDocument/2006/customXml" ds:itemID="{6CA274E6-7697-4299-B6A0-C90EF35D950D}">
  <ds:schemaRefs>
    <ds:schemaRef ds:uri="6fe27f19-47a7-425c-8d19-01d87dc056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D99334-59FE-41E5-8AD5-5BB8C68105F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4773</TotalTime>
  <Words>2104</Words>
  <Application>Microsoft Office PowerPoint</Application>
  <PresentationFormat>Widescreen</PresentationFormat>
  <Paragraphs>360</Paragraphs>
  <Slides>39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(body)</vt:lpstr>
      <vt:lpstr>Calibri Light</vt:lpstr>
      <vt:lpstr>Courier New</vt:lpstr>
      <vt:lpstr>Open Sans</vt:lpstr>
      <vt:lpstr>Verdana</vt:lpstr>
      <vt:lpstr>Retrospect</vt:lpstr>
      <vt:lpstr>Risk and Resilience, Clinical presentation, and Biomarker Profiles of Chronic Traumatic Encephalopathy and Related Dementias: The DIAGNOSE CTE Research Project II (DxCTE-II)  </vt:lpstr>
      <vt:lpstr>Overview</vt:lpstr>
      <vt:lpstr>Specimen Uniformity and Quality</vt:lpstr>
      <vt:lpstr>Specimen Standardization and Quality</vt:lpstr>
      <vt:lpstr>Site Consumables and Equipment</vt:lpstr>
      <vt:lpstr>Procedures</vt:lpstr>
      <vt:lpstr>Biospecimen Collection Protocol</vt:lpstr>
      <vt:lpstr>Kit Contents and Ordering</vt:lpstr>
      <vt:lpstr>Kit Contents and Ordering – REDCap Survey</vt:lpstr>
      <vt:lpstr>Kit Contents and Ordering: Confirm Site Info</vt:lpstr>
      <vt:lpstr>Kit Contents and Ordering: Kit Types</vt:lpstr>
      <vt:lpstr>Kit Contents and Ordering: Kit Breakdown</vt:lpstr>
      <vt:lpstr>Kit Contents and Ordering: Kits</vt:lpstr>
      <vt:lpstr>Kit and Supply Ordering</vt:lpstr>
      <vt:lpstr>Sample Labelling: Example Labels</vt:lpstr>
      <vt:lpstr>Sample Labelling: Label Placement</vt:lpstr>
      <vt:lpstr>Collection Volumes</vt:lpstr>
      <vt:lpstr>Sample Collection and Processing</vt:lpstr>
      <vt:lpstr>Sample Collection and Processing: Plasma &amp; Buffy Coat</vt:lpstr>
      <vt:lpstr>Sample Collection and Processing: Aliquots</vt:lpstr>
      <vt:lpstr>Sample Collection and Processing: Timeline</vt:lpstr>
      <vt:lpstr>Sample Collection and Processing: Issue #1</vt:lpstr>
      <vt:lpstr>Sample Collection and Processing: Issue #2</vt:lpstr>
      <vt:lpstr>Sample Collection and Processing: Issue #2 continued</vt:lpstr>
      <vt:lpstr>Sample Collection and Processing Form</vt:lpstr>
      <vt:lpstr>Sample Collection and Processing Form</vt:lpstr>
      <vt:lpstr>Sample Collection and Processing Form</vt:lpstr>
      <vt:lpstr>Sample Collection and Processing Form</vt:lpstr>
      <vt:lpstr>Shipping Samples</vt:lpstr>
      <vt:lpstr>Shipping Frozen Samples: Tips</vt:lpstr>
      <vt:lpstr>Shipping Samples: Frozen</vt:lpstr>
      <vt:lpstr>Shipping Samples – UPS: https://kits.iu.edu/UPS </vt:lpstr>
      <vt:lpstr>Shipping Samples via UPS</vt:lpstr>
      <vt:lpstr>Shipping Samples: Closures</vt:lpstr>
      <vt:lpstr>Non-Conformance</vt:lpstr>
      <vt:lpstr>Non-Conformance Reporting con’t</vt:lpstr>
      <vt:lpstr>Non-Conformance and Inventory Reporting</vt:lpstr>
      <vt:lpstr>BioSEND.org</vt:lpstr>
      <vt:lpstr>Contacts</vt:lpstr>
    </vt:vector>
  </TitlesOfParts>
  <Company>University of Rochester CHET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CHET-USER</dc:creator>
  <cp:lastModifiedBy>Jimoh, Vanessa Ngozi</cp:lastModifiedBy>
  <cp:revision>230</cp:revision>
  <cp:lastPrinted>2017-07-31T13:30:15Z</cp:lastPrinted>
  <dcterms:created xsi:type="dcterms:W3CDTF">2017-07-21T14:29:33Z</dcterms:created>
  <dcterms:modified xsi:type="dcterms:W3CDTF">2025-07-21T17:00:17Z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0x01010001AFCD8C03839E4BB087268455E8197F</vt:lpwstr>
  </property>
</Properties>
</file>